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66" r:id="rId3"/>
    <p:sldId id="267" r:id="rId4"/>
    <p:sldId id="276" r:id="rId5"/>
    <p:sldId id="265" r:id="rId6"/>
    <p:sldId id="268" r:id="rId7"/>
    <p:sldId id="277" r:id="rId8"/>
    <p:sldId id="278" r:id="rId9"/>
    <p:sldId id="269" r:id="rId10"/>
    <p:sldId id="270" r:id="rId11"/>
    <p:sldId id="271" r:id="rId12"/>
    <p:sldId id="272" r:id="rId13"/>
    <p:sldId id="273" r:id="rId14"/>
    <p:sldId id="274" r:id="rId15"/>
    <p:sldId id="275" r:id="rId16"/>
    <p:sldId id="259" r:id="rId17"/>
    <p:sldId id="261" r:id="rId18"/>
    <p:sldId id="262" r:id="rId19"/>
    <p:sldId id="257" r:id="rId20"/>
  </p:sldIdLst>
  <p:sldSz cx="9144000" cy="6858000" type="screen4x3"/>
  <p:notesSz cx="6858000" cy="9144000"/>
  <p:custDataLst>
    <p:tags r:id="rId22"/>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F70891-F857-4B70-8DE6-5BAC4C9EB616}" v="21" dt="2026-01-15T06:46:37.6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740" y="4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377FEB27-F713-45A8-84D2-743C1C1A2575}"/>
    <pc:docChg chg="custSel replTag">
      <pc:chgData name="Danny Young" userId="cb0f4ce2-eb4f-479e-8e8f-3beb257e632f" providerId="ADAL" clId="{377FEB27-F713-45A8-84D2-743C1C1A2575}" dt="2021-12-11T07:46:05.614" v="0"/>
      <pc:docMkLst>
        <pc:docMk/>
      </pc:docMkLst>
    </pc:docChg>
  </pc:docChgLst>
  <pc:docChgLst>
    <pc:chgData name="Danny Young" userId="cb0f4ce2-eb4f-479e-8e8f-3beb257e632f" providerId="ADAL" clId="{18F70891-F857-4B70-8DE6-5BAC4C9EB616}"/>
    <pc:docChg chg="undo custSel addSld modSld">
      <pc:chgData name="Danny Young" userId="cb0f4ce2-eb4f-479e-8e8f-3beb257e632f" providerId="ADAL" clId="{18F70891-F857-4B70-8DE6-5BAC4C9EB616}" dt="2026-01-15T06:56:53.473" v="784" actId="20577"/>
      <pc:docMkLst>
        <pc:docMk/>
      </pc:docMkLst>
      <pc:sldChg chg="modSp mod">
        <pc:chgData name="Danny Young" userId="cb0f4ce2-eb4f-479e-8e8f-3beb257e632f" providerId="ADAL" clId="{18F70891-F857-4B70-8DE6-5BAC4C9EB616}" dt="2026-01-15T06:42:43.088" v="227" actId="20577"/>
        <pc:sldMkLst>
          <pc:docMk/>
          <pc:sldMk cId="3899719692" sldId="268"/>
        </pc:sldMkLst>
        <pc:spChg chg="mod">
          <ac:chgData name="Danny Young" userId="cb0f4ce2-eb4f-479e-8e8f-3beb257e632f" providerId="ADAL" clId="{18F70891-F857-4B70-8DE6-5BAC4C9EB616}" dt="2026-01-15T06:42:36.725" v="217" actId="20577"/>
          <ac:spMkLst>
            <pc:docMk/>
            <pc:sldMk cId="3899719692" sldId="268"/>
            <ac:spMk id="3" creationId="{8A8D270D-3399-4815-A840-1420F04A64AA}"/>
          </ac:spMkLst>
        </pc:spChg>
        <pc:spChg chg="mod">
          <ac:chgData name="Danny Young" userId="cb0f4ce2-eb4f-479e-8e8f-3beb257e632f" providerId="ADAL" clId="{18F70891-F857-4B70-8DE6-5BAC4C9EB616}" dt="2026-01-15T06:42:43.088" v="227" actId="20577"/>
          <ac:spMkLst>
            <pc:docMk/>
            <pc:sldMk cId="3899719692" sldId="268"/>
            <ac:spMk id="11" creationId="{8177CABD-1561-4951-85AB-64A44AFBEE21}"/>
          </ac:spMkLst>
        </pc:spChg>
      </pc:sldChg>
      <pc:sldChg chg="addSp delSp modSp new mod">
        <pc:chgData name="Danny Young" userId="cb0f4ce2-eb4f-479e-8e8f-3beb257e632f" providerId="ADAL" clId="{18F70891-F857-4B70-8DE6-5BAC4C9EB616}" dt="2026-01-15T06:46:37.692" v="269" actId="20577"/>
        <pc:sldMkLst>
          <pc:docMk/>
          <pc:sldMk cId="1627138789" sldId="277"/>
        </pc:sldMkLst>
        <pc:spChg chg="del">
          <ac:chgData name="Danny Young" userId="cb0f4ce2-eb4f-479e-8e8f-3beb257e632f" providerId="ADAL" clId="{18F70891-F857-4B70-8DE6-5BAC4C9EB616}" dt="2026-01-15T06:42:06.479" v="204" actId="478"/>
          <ac:spMkLst>
            <pc:docMk/>
            <pc:sldMk cId="1627138789" sldId="277"/>
            <ac:spMk id="2" creationId="{8DB1BD2A-2038-71C3-4DC9-6F586AA63F05}"/>
          </ac:spMkLst>
        </pc:spChg>
        <pc:spChg chg="mod">
          <ac:chgData name="Danny Young" userId="cb0f4ce2-eb4f-479e-8e8f-3beb257e632f" providerId="ADAL" clId="{18F70891-F857-4B70-8DE6-5BAC4C9EB616}" dt="2026-01-15T06:43:05.599" v="228" actId="20577"/>
          <ac:spMkLst>
            <pc:docMk/>
            <pc:sldMk cId="1627138789" sldId="277"/>
            <ac:spMk id="3" creationId="{CE53872B-D1D4-B101-E244-76FB2E454C9E}"/>
          </ac:spMkLst>
        </pc:spChg>
        <pc:spChg chg="add mod">
          <ac:chgData name="Danny Young" userId="cb0f4ce2-eb4f-479e-8e8f-3beb257e632f" providerId="ADAL" clId="{18F70891-F857-4B70-8DE6-5BAC4C9EB616}" dt="2026-01-15T06:46:37.692" v="269" actId="20577"/>
          <ac:spMkLst>
            <pc:docMk/>
            <pc:sldMk cId="1627138789" sldId="277"/>
            <ac:spMk id="4" creationId="{ECBF4DFB-4DAD-B950-94A3-BCEF0A1D11A5}"/>
          </ac:spMkLst>
        </pc:spChg>
      </pc:sldChg>
      <pc:sldChg chg="delSp modSp new mod">
        <pc:chgData name="Danny Young" userId="cb0f4ce2-eb4f-479e-8e8f-3beb257e632f" providerId="ADAL" clId="{18F70891-F857-4B70-8DE6-5BAC4C9EB616}" dt="2026-01-15T06:56:53.473" v="784" actId="20577"/>
        <pc:sldMkLst>
          <pc:docMk/>
          <pc:sldMk cId="2305660509" sldId="278"/>
        </pc:sldMkLst>
        <pc:spChg chg="del">
          <ac:chgData name="Danny Young" userId="cb0f4ce2-eb4f-479e-8e8f-3beb257e632f" providerId="ADAL" clId="{18F70891-F857-4B70-8DE6-5BAC4C9EB616}" dt="2026-01-15T06:48:54.396" v="496" actId="478"/>
          <ac:spMkLst>
            <pc:docMk/>
            <pc:sldMk cId="2305660509" sldId="278"/>
            <ac:spMk id="2" creationId="{9AA727EC-F322-82DE-A1EB-E09D7B09AE69}"/>
          </ac:spMkLst>
        </pc:spChg>
        <pc:spChg chg="mod">
          <ac:chgData name="Danny Young" userId="cb0f4ce2-eb4f-479e-8e8f-3beb257e632f" providerId="ADAL" clId="{18F70891-F857-4B70-8DE6-5BAC4C9EB616}" dt="2026-01-15T06:56:53.473" v="784" actId="20577"/>
          <ac:spMkLst>
            <pc:docMk/>
            <pc:sldMk cId="2305660509" sldId="278"/>
            <ac:spMk id="3" creationId="{42F2C0F5-A72D-7E38-B4D0-8B8DCA068EE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16C015-2344-4673-8992-EAF535F7301F}" type="datetimeFigureOut">
              <a:rPr lang="en-CA" smtClean="0"/>
              <a:pPr/>
              <a:t>2026-01-14</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3CFA8F9-803D-4EDC-9E80-AA5F6E318AA4}" type="slidenum">
              <a:rPr lang="en-CA" smtClean="0"/>
              <a:pPr/>
              <a:t>‹#›</a:t>
            </a:fld>
            <a:endParaRPr lang="en-CA"/>
          </a:p>
        </p:txBody>
      </p:sp>
    </p:spTree>
    <p:extLst>
      <p:ext uri="{BB962C8B-B14F-4D97-AF65-F5344CB8AC3E}">
        <p14:creationId xmlns:p14="http://schemas.microsoft.com/office/powerpoint/2010/main" val="23036113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3CFA8F9-803D-4EDC-9E80-AA5F6E318AA4}" type="slidenum">
              <a:rPr lang="en-CA" smtClean="0"/>
              <a:pPr/>
              <a:t>1</a:t>
            </a:fld>
            <a:endParaRPr lang="en-CA"/>
          </a:p>
        </p:txBody>
      </p:sp>
    </p:spTree>
    <p:extLst>
      <p:ext uri="{BB962C8B-B14F-4D97-AF65-F5344CB8AC3E}">
        <p14:creationId xmlns:p14="http://schemas.microsoft.com/office/powerpoint/2010/main" val="97128634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12</a:t>
            </a:fld>
            <a:endParaRPr lang="en-CA"/>
          </a:p>
        </p:txBody>
      </p:sp>
    </p:spTree>
    <p:extLst>
      <p:ext uri="{BB962C8B-B14F-4D97-AF65-F5344CB8AC3E}">
        <p14:creationId xmlns:p14="http://schemas.microsoft.com/office/powerpoint/2010/main" val="37021215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13</a:t>
            </a:fld>
            <a:endParaRPr lang="en-CA"/>
          </a:p>
        </p:txBody>
      </p:sp>
    </p:spTree>
    <p:extLst>
      <p:ext uri="{BB962C8B-B14F-4D97-AF65-F5344CB8AC3E}">
        <p14:creationId xmlns:p14="http://schemas.microsoft.com/office/powerpoint/2010/main" val="23568858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14</a:t>
            </a:fld>
            <a:endParaRPr lang="en-CA"/>
          </a:p>
        </p:txBody>
      </p:sp>
    </p:spTree>
    <p:extLst>
      <p:ext uri="{BB962C8B-B14F-4D97-AF65-F5344CB8AC3E}">
        <p14:creationId xmlns:p14="http://schemas.microsoft.com/office/powerpoint/2010/main" val="23841332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15</a:t>
            </a:fld>
            <a:endParaRPr lang="en-CA"/>
          </a:p>
        </p:txBody>
      </p:sp>
    </p:spTree>
    <p:extLst>
      <p:ext uri="{BB962C8B-B14F-4D97-AF65-F5344CB8AC3E}">
        <p14:creationId xmlns:p14="http://schemas.microsoft.com/office/powerpoint/2010/main" val="557975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3CFA8F9-803D-4EDC-9E80-AA5F6E318AA4}" type="slidenum">
              <a:rPr lang="en-CA" smtClean="0"/>
              <a:pPr/>
              <a:t>16</a:t>
            </a:fld>
            <a:endParaRPr lang="en-CA"/>
          </a:p>
        </p:txBody>
      </p:sp>
    </p:spTree>
    <p:extLst>
      <p:ext uri="{BB962C8B-B14F-4D97-AF65-F5344CB8AC3E}">
        <p14:creationId xmlns:p14="http://schemas.microsoft.com/office/powerpoint/2010/main" val="36102644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3CFA8F9-803D-4EDC-9E80-AA5F6E318AA4}" type="slidenum">
              <a:rPr lang="en-CA" smtClean="0"/>
              <a:pPr/>
              <a:t>17</a:t>
            </a:fld>
            <a:endParaRPr lang="en-CA"/>
          </a:p>
        </p:txBody>
      </p:sp>
    </p:spTree>
    <p:extLst>
      <p:ext uri="{BB962C8B-B14F-4D97-AF65-F5344CB8AC3E}">
        <p14:creationId xmlns:p14="http://schemas.microsoft.com/office/powerpoint/2010/main" val="14240782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18</a:t>
            </a:fld>
            <a:endParaRPr lang="en-CA"/>
          </a:p>
        </p:txBody>
      </p:sp>
    </p:spTree>
    <p:extLst>
      <p:ext uri="{BB962C8B-B14F-4D97-AF65-F5344CB8AC3E}">
        <p14:creationId xmlns:p14="http://schemas.microsoft.com/office/powerpoint/2010/main" val="242689506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E3CFA8F9-803D-4EDC-9E80-AA5F6E318AA4}" type="slidenum">
              <a:rPr lang="en-CA" smtClean="0"/>
              <a:pPr/>
              <a:t>19</a:t>
            </a:fld>
            <a:endParaRPr lang="en-CA"/>
          </a:p>
        </p:txBody>
      </p:sp>
    </p:spTree>
    <p:extLst>
      <p:ext uri="{BB962C8B-B14F-4D97-AF65-F5344CB8AC3E}">
        <p14:creationId xmlns:p14="http://schemas.microsoft.com/office/powerpoint/2010/main" val="14189920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2</a:t>
            </a:fld>
            <a:endParaRPr lang="en-CA"/>
          </a:p>
        </p:txBody>
      </p:sp>
    </p:spTree>
    <p:extLst>
      <p:ext uri="{BB962C8B-B14F-4D97-AF65-F5344CB8AC3E}">
        <p14:creationId xmlns:p14="http://schemas.microsoft.com/office/powerpoint/2010/main" val="1385558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3</a:t>
            </a:fld>
            <a:endParaRPr lang="en-CA"/>
          </a:p>
        </p:txBody>
      </p:sp>
    </p:spTree>
    <p:extLst>
      <p:ext uri="{BB962C8B-B14F-4D97-AF65-F5344CB8AC3E}">
        <p14:creationId xmlns:p14="http://schemas.microsoft.com/office/powerpoint/2010/main" val="28030657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4</a:t>
            </a:fld>
            <a:endParaRPr lang="en-CA"/>
          </a:p>
        </p:txBody>
      </p:sp>
    </p:spTree>
    <p:extLst>
      <p:ext uri="{BB962C8B-B14F-4D97-AF65-F5344CB8AC3E}">
        <p14:creationId xmlns:p14="http://schemas.microsoft.com/office/powerpoint/2010/main" val="1051204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4D7F5472-C28A-4218-BCF8-4A29D2B70E1D}" type="slidenum">
              <a:rPr lang="en-CA" smtClean="0"/>
              <a:pPr/>
              <a:t>5</a:t>
            </a:fld>
            <a:endParaRPr lang="en-CA"/>
          </a:p>
        </p:txBody>
      </p:sp>
    </p:spTree>
    <p:extLst>
      <p:ext uri="{BB962C8B-B14F-4D97-AF65-F5344CB8AC3E}">
        <p14:creationId xmlns:p14="http://schemas.microsoft.com/office/powerpoint/2010/main" val="6870085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6</a:t>
            </a:fld>
            <a:endParaRPr lang="en-CA"/>
          </a:p>
        </p:txBody>
      </p:sp>
    </p:spTree>
    <p:extLst>
      <p:ext uri="{BB962C8B-B14F-4D97-AF65-F5344CB8AC3E}">
        <p14:creationId xmlns:p14="http://schemas.microsoft.com/office/powerpoint/2010/main" val="22055425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9</a:t>
            </a:fld>
            <a:endParaRPr lang="en-CA"/>
          </a:p>
        </p:txBody>
      </p:sp>
    </p:spTree>
    <p:extLst>
      <p:ext uri="{BB962C8B-B14F-4D97-AF65-F5344CB8AC3E}">
        <p14:creationId xmlns:p14="http://schemas.microsoft.com/office/powerpoint/2010/main" val="683992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10</a:t>
            </a:fld>
            <a:endParaRPr lang="en-CA"/>
          </a:p>
        </p:txBody>
      </p:sp>
    </p:spTree>
    <p:extLst>
      <p:ext uri="{BB962C8B-B14F-4D97-AF65-F5344CB8AC3E}">
        <p14:creationId xmlns:p14="http://schemas.microsoft.com/office/powerpoint/2010/main" val="33994653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5"/>
          </p:nvPr>
        </p:nvSpPr>
        <p:spPr/>
        <p:txBody>
          <a:bodyPr/>
          <a:lstStyle/>
          <a:p>
            <a:fld id="{E3CFA8F9-803D-4EDC-9E80-AA5F6E318AA4}" type="slidenum">
              <a:rPr lang="en-CA" smtClean="0"/>
              <a:pPr/>
              <a:t>11</a:t>
            </a:fld>
            <a:endParaRPr lang="en-CA"/>
          </a:p>
        </p:txBody>
      </p:sp>
    </p:spTree>
    <p:extLst>
      <p:ext uri="{BB962C8B-B14F-4D97-AF65-F5344CB8AC3E}">
        <p14:creationId xmlns:p14="http://schemas.microsoft.com/office/powerpoint/2010/main" val="302075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920EA80A-E061-4022-A55A-5A90FF30CC53}" type="datetimeFigureOut">
              <a:rPr lang="en-CA" smtClean="0"/>
              <a:pPr/>
              <a:t>2026-01-14</a:t>
            </a:fld>
            <a:endParaRPr lang="en-CA"/>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CA"/>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ED02ACA8-DFE6-4BC3-AC40-0069BF3808FC}"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0EA80A-E061-4022-A55A-5A90FF30CC53}" type="datetimeFigureOut">
              <a:rPr lang="en-CA" smtClean="0"/>
              <a:pPr/>
              <a:t>2026-01-14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20EA80A-E061-4022-A55A-5A90FF30CC53}" type="datetimeFigureOut">
              <a:rPr lang="en-CA" smtClean="0"/>
              <a:pPr/>
              <a:t>2026-01-14</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920EA80A-E061-4022-A55A-5A90FF30CC53}" type="datetimeFigureOut">
              <a:rPr lang="en-CA" smtClean="0"/>
              <a:pPr/>
              <a:t>2026-01-14</a:t>
            </a:fld>
            <a:endParaRPr lang="en-CA"/>
          </a:p>
        </p:txBody>
      </p:sp>
      <p:sp>
        <p:nvSpPr>
          <p:cNvPr id="9" name="Slide Number Placeholder 8"/>
          <p:cNvSpPr>
            <a:spLocks noGrp="1"/>
          </p:cNvSpPr>
          <p:nvPr>
            <p:ph type="sldNum" sz="quarter" idx="15"/>
          </p:nvPr>
        </p:nvSpPr>
        <p:spPr/>
        <p:txBody>
          <a:bodyPr rtlCol="0"/>
          <a:lstStyle/>
          <a:p>
            <a:fld id="{ED02ACA8-DFE6-4BC3-AC40-0069BF3808FC}"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20EA80A-E061-4022-A55A-5A90FF30CC53}" type="datetimeFigureOut">
              <a:rPr lang="en-CA" smtClean="0"/>
              <a:pPr/>
              <a:t>2026-01-14</a:t>
            </a:fld>
            <a:endParaRPr lang="en-CA"/>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CA"/>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ED02ACA8-DFE6-4BC3-AC40-0069BF3808FC}"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920EA80A-E061-4022-A55A-5A90FF30CC53}" type="datetimeFigureOut">
              <a:rPr lang="en-CA" smtClean="0"/>
              <a:pPr/>
              <a:t>2026-01-14</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ED02ACA8-DFE6-4BC3-AC40-0069BF3808FC}" type="slidenum">
              <a:rPr lang="en-CA" smtClean="0"/>
              <a:pPr/>
              <a:t>‹#›</a:t>
            </a:fld>
            <a:endParaRPr lang="en-C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920EA80A-E061-4022-A55A-5A90FF30CC53}" type="datetimeFigureOut">
              <a:rPr lang="en-CA" smtClean="0"/>
              <a:pPr/>
              <a:t>2026-01-14</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ED02ACA8-DFE6-4BC3-AC40-0069BF3808FC}" type="slidenum">
              <a:rPr lang="en-CA" smtClean="0"/>
              <a:pPr/>
              <a:t>‹#›</a:t>
            </a:fld>
            <a:endParaRPr lang="en-C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920EA80A-E061-4022-A55A-5A90FF30CC53}" type="datetimeFigureOut">
              <a:rPr lang="en-CA" smtClean="0"/>
              <a:pPr/>
              <a:t>2026-01-14</a:t>
            </a:fld>
            <a:endParaRPr lang="en-CA"/>
          </a:p>
        </p:txBody>
      </p:sp>
      <p:sp>
        <p:nvSpPr>
          <p:cNvPr id="7" name="Slide Number Placeholder 6"/>
          <p:cNvSpPr>
            <a:spLocks noGrp="1"/>
          </p:cNvSpPr>
          <p:nvPr>
            <p:ph type="sldNum" sz="quarter" idx="11"/>
          </p:nvPr>
        </p:nvSpPr>
        <p:spPr/>
        <p:txBody>
          <a:bodyPr rtlCol="0"/>
          <a:lstStyle/>
          <a:p>
            <a:fld id="{ED02ACA8-DFE6-4BC3-AC40-0069BF3808FC}"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0EA80A-E061-4022-A55A-5A90FF30CC53}" type="datetimeFigureOut">
              <a:rPr lang="en-CA" smtClean="0"/>
              <a:pPr/>
              <a:t>2026-01-14</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ED02ACA8-DFE6-4BC3-AC40-0069BF3808FC}"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920EA80A-E061-4022-A55A-5A90FF30CC53}" type="datetimeFigureOut">
              <a:rPr lang="en-CA" smtClean="0"/>
              <a:pPr/>
              <a:t>2026-01-14</a:t>
            </a:fld>
            <a:endParaRPr lang="en-CA"/>
          </a:p>
        </p:txBody>
      </p:sp>
      <p:sp>
        <p:nvSpPr>
          <p:cNvPr id="22" name="Slide Number Placeholder 21"/>
          <p:cNvSpPr>
            <a:spLocks noGrp="1"/>
          </p:cNvSpPr>
          <p:nvPr>
            <p:ph type="sldNum" sz="quarter" idx="15"/>
          </p:nvPr>
        </p:nvSpPr>
        <p:spPr/>
        <p:txBody>
          <a:bodyPr rtlCol="0"/>
          <a:lstStyle/>
          <a:p>
            <a:fld id="{ED02ACA8-DFE6-4BC3-AC40-0069BF3808FC}"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20EA80A-E061-4022-A55A-5A90FF30CC53}" type="datetimeFigureOut">
              <a:rPr lang="en-CA" smtClean="0"/>
              <a:pPr/>
              <a:t>2026-01-14</a:t>
            </a:fld>
            <a:endParaRPr lang="en-CA"/>
          </a:p>
        </p:txBody>
      </p:sp>
      <p:sp>
        <p:nvSpPr>
          <p:cNvPr id="18" name="Slide Number Placeholder 17"/>
          <p:cNvSpPr>
            <a:spLocks noGrp="1"/>
          </p:cNvSpPr>
          <p:nvPr>
            <p:ph type="sldNum" sz="quarter" idx="11"/>
          </p:nvPr>
        </p:nvSpPr>
        <p:spPr/>
        <p:txBody>
          <a:bodyPr rtlCol="0"/>
          <a:lstStyle/>
          <a:p>
            <a:fld id="{ED02ACA8-DFE6-4BC3-AC40-0069BF3808FC}"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20EA80A-E061-4022-A55A-5A90FF30CC53}" type="datetimeFigureOut">
              <a:rPr lang="en-CA" smtClean="0"/>
              <a:pPr/>
              <a:t>2026-01-14</a:t>
            </a:fld>
            <a:endParaRPr lang="en-C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D02ACA8-DFE6-4BC3-AC40-0069BF3808FC}"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1.bin"/><Relationship Id="rId18" Type="http://schemas.openxmlformats.org/officeDocument/2006/relationships/image" Target="../media/image4.wmf"/><Relationship Id="rId26" Type="http://schemas.openxmlformats.org/officeDocument/2006/relationships/image" Target="../media/image45.wmf"/><Relationship Id="rId3" Type="http://schemas.openxmlformats.org/officeDocument/2006/relationships/oleObject" Target="../embeddings/oleObject40.bin"/><Relationship Id="rId21" Type="http://schemas.openxmlformats.org/officeDocument/2006/relationships/oleObject" Target="../embeddings/oleObject46.bin"/><Relationship Id="rId7" Type="http://schemas.openxmlformats.org/officeDocument/2006/relationships/oleObject" Target="../embeddings/oleObject42.bin"/><Relationship Id="rId12" Type="http://schemas.openxmlformats.org/officeDocument/2006/relationships/image" Target="../media/image41.wmf"/><Relationship Id="rId17" Type="http://schemas.openxmlformats.org/officeDocument/2006/relationships/oleObject" Target="../embeddings/oleObject3.bin"/><Relationship Id="rId25" Type="http://schemas.openxmlformats.org/officeDocument/2006/relationships/oleObject" Target="../embeddings/oleObject48.bin"/><Relationship Id="rId2" Type="http://schemas.openxmlformats.org/officeDocument/2006/relationships/notesSlide" Target="../notesSlides/notesSlide11.xml"/><Relationship Id="rId16" Type="http://schemas.openxmlformats.org/officeDocument/2006/relationships/image" Target="../media/image3.wmf"/><Relationship Id="rId20" Type="http://schemas.openxmlformats.org/officeDocument/2006/relationships/image" Target="../media/image42.wmf"/><Relationship Id="rId29"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image" Target="../media/image38.wmf"/><Relationship Id="rId11" Type="http://schemas.openxmlformats.org/officeDocument/2006/relationships/oleObject" Target="../embeddings/oleObject44.bin"/><Relationship Id="rId24" Type="http://schemas.openxmlformats.org/officeDocument/2006/relationships/image" Target="../media/image44.wmf"/><Relationship Id="rId5" Type="http://schemas.openxmlformats.org/officeDocument/2006/relationships/oleObject" Target="../embeddings/oleObject41.bin"/><Relationship Id="rId15" Type="http://schemas.openxmlformats.org/officeDocument/2006/relationships/oleObject" Target="../embeddings/oleObject2.bin"/><Relationship Id="rId23" Type="http://schemas.openxmlformats.org/officeDocument/2006/relationships/oleObject" Target="../embeddings/oleObject47.bin"/><Relationship Id="rId28" Type="http://schemas.openxmlformats.org/officeDocument/2006/relationships/image" Target="../media/image46.wmf"/><Relationship Id="rId10" Type="http://schemas.openxmlformats.org/officeDocument/2006/relationships/image" Target="../media/image40.wmf"/><Relationship Id="rId19" Type="http://schemas.openxmlformats.org/officeDocument/2006/relationships/oleObject" Target="../embeddings/oleObject45.bin"/><Relationship Id="rId4" Type="http://schemas.openxmlformats.org/officeDocument/2006/relationships/image" Target="../media/image37.wmf"/><Relationship Id="rId9" Type="http://schemas.openxmlformats.org/officeDocument/2006/relationships/oleObject" Target="../embeddings/oleObject43.bin"/><Relationship Id="rId14" Type="http://schemas.openxmlformats.org/officeDocument/2006/relationships/image" Target="../media/image2.wmf"/><Relationship Id="rId22" Type="http://schemas.openxmlformats.org/officeDocument/2006/relationships/image" Target="../media/image43.wmf"/><Relationship Id="rId27" Type="http://schemas.openxmlformats.org/officeDocument/2006/relationships/oleObject" Target="../embeddings/oleObject49.bin"/><Relationship Id="rId30" Type="http://schemas.openxmlformats.org/officeDocument/2006/relationships/image" Target="../media/image47.wmf"/></Relationships>
</file>

<file path=ppt/slides/_rels/slide14.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3" Type="http://schemas.openxmlformats.org/officeDocument/2006/relationships/oleObject" Target="../embeddings/oleObject56.bin"/><Relationship Id="rId18" Type="http://schemas.openxmlformats.org/officeDocument/2006/relationships/image" Target="../media/image56.wmf"/><Relationship Id="rId26" Type="http://schemas.openxmlformats.org/officeDocument/2006/relationships/image" Target="../media/image60.wmf"/><Relationship Id="rId3" Type="http://schemas.openxmlformats.org/officeDocument/2006/relationships/oleObject" Target="../embeddings/oleObject51.bin"/><Relationship Id="rId21" Type="http://schemas.openxmlformats.org/officeDocument/2006/relationships/oleObject" Target="../embeddings/oleObject60.bin"/><Relationship Id="rId34" Type="http://schemas.openxmlformats.org/officeDocument/2006/relationships/image" Target="../media/image64.wmf"/><Relationship Id="rId7" Type="http://schemas.openxmlformats.org/officeDocument/2006/relationships/oleObject" Target="../embeddings/oleObject53.bin"/><Relationship Id="rId12" Type="http://schemas.openxmlformats.org/officeDocument/2006/relationships/image" Target="../media/image53.wmf"/><Relationship Id="rId17" Type="http://schemas.openxmlformats.org/officeDocument/2006/relationships/oleObject" Target="../embeddings/oleObject58.bin"/><Relationship Id="rId25" Type="http://schemas.openxmlformats.org/officeDocument/2006/relationships/oleObject" Target="../embeddings/oleObject62.bin"/><Relationship Id="rId33" Type="http://schemas.openxmlformats.org/officeDocument/2006/relationships/oleObject" Target="../embeddings/oleObject66.bin"/><Relationship Id="rId2" Type="http://schemas.openxmlformats.org/officeDocument/2006/relationships/notesSlide" Target="../notesSlides/notesSlide14.xml"/><Relationship Id="rId16" Type="http://schemas.openxmlformats.org/officeDocument/2006/relationships/image" Target="../media/image55.wmf"/><Relationship Id="rId20" Type="http://schemas.openxmlformats.org/officeDocument/2006/relationships/image" Target="../media/image57.wmf"/><Relationship Id="rId29" Type="http://schemas.openxmlformats.org/officeDocument/2006/relationships/oleObject" Target="../embeddings/oleObject64.bin"/><Relationship Id="rId1" Type="http://schemas.openxmlformats.org/officeDocument/2006/relationships/slideLayout" Target="../slideLayouts/slideLayout2.xml"/><Relationship Id="rId6" Type="http://schemas.openxmlformats.org/officeDocument/2006/relationships/image" Target="../media/image50.wmf"/><Relationship Id="rId11" Type="http://schemas.openxmlformats.org/officeDocument/2006/relationships/oleObject" Target="../embeddings/oleObject55.bin"/><Relationship Id="rId24" Type="http://schemas.openxmlformats.org/officeDocument/2006/relationships/image" Target="../media/image59.wmf"/><Relationship Id="rId32" Type="http://schemas.openxmlformats.org/officeDocument/2006/relationships/image" Target="../media/image63.wmf"/><Relationship Id="rId5" Type="http://schemas.openxmlformats.org/officeDocument/2006/relationships/oleObject" Target="../embeddings/oleObject52.bin"/><Relationship Id="rId15" Type="http://schemas.openxmlformats.org/officeDocument/2006/relationships/oleObject" Target="../embeddings/oleObject57.bin"/><Relationship Id="rId23" Type="http://schemas.openxmlformats.org/officeDocument/2006/relationships/oleObject" Target="../embeddings/oleObject61.bin"/><Relationship Id="rId28" Type="http://schemas.openxmlformats.org/officeDocument/2006/relationships/image" Target="../media/image61.wmf"/><Relationship Id="rId10" Type="http://schemas.openxmlformats.org/officeDocument/2006/relationships/image" Target="../media/image52.wmf"/><Relationship Id="rId19" Type="http://schemas.openxmlformats.org/officeDocument/2006/relationships/oleObject" Target="../embeddings/oleObject59.bin"/><Relationship Id="rId31" Type="http://schemas.openxmlformats.org/officeDocument/2006/relationships/oleObject" Target="../embeddings/oleObject65.bin"/><Relationship Id="rId4" Type="http://schemas.openxmlformats.org/officeDocument/2006/relationships/image" Target="../media/image49.wmf"/><Relationship Id="rId9" Type="http://schemas.openxmlformats.org/officeDocument/2006/relationships/oleObject" Target="../embeddings/oleObject54.bin"/><Relationship Id="rId14" Type="http://schemas.openxmlformats.org/officeDocument/2006/relationships/image" Target="../media/image54.wmf"/><Relationship Id="rId22" Type="http://schemas.openxmlformats.org/officeDocument/2006/relationships/image" Target="../media/image58.wmf"/><Relationship Id="rId27" Type="http://schemas.openxmlformats.org/officeDocument/2006/relationships/oleObject" Target="../embeddings/oleObject63.bin"/><Relationship Id="rId30" Type="http://schemas.openxmlformats.org/officeDocument/2006/relationships/image" Target="../media/image62.wmf"/><Relationship Id="rId8" Type="http://schemas.openxmlformats.org/officeDocument/2006/relationships/image" Target="../media/image51.wmf"/></Relationships>
</file>

<file path=ppt/slides/_rels/slide17.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oleObject" Target="../embeddings/oleObject67.bin"/><Relationship Id="rId7" Type="http://schemas.openxmlformats.org/officeDocument/2006/relationships/oleObject" Target="../embeddings/oleObject69.bin"/><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66.wmf"/><Relationship Id="rId5" Type="http://schemas.openxmlformats.org/officeDocument/2006/relationships/oleObject" Target="../embeddings/oleObject68.bin"/><Relationship Id="rId10" Type="http://schemas.openxmlformats.org/officeDocument/2006/relationships/image" Target="../media/image68.wmf"/><Relationship Id="rId4" Type="http://schemas.openxmlformats.org/officeDocument/2006/relationships/image" Target="../media/image65.wmf"/><Relationship Id="rId9" Type="http://schemas.openxmlformats.org/officeDocument/2006/relationships/oleObject" Target="../embeddings/oleObject70.bin"/></Relationships>
</file>

<file path=ppt/slides/_rels/slide2.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oleObject" Target="../embeddings/oleObject9.bin"/><Relationship Id="rId3" Type="http://schemas.openxmlformats.org/officeDocument/2006/relationships/oleObject" Target="../embeddings/oleObject1.bin"/><Relationship Id="rId21" Type="http://schemas.openxmlformats.org/officeDocument/2006/relationships/oleObject" Target="../embeddings/oleObject1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image" Target="../media/image8.wmf"/><Relationship Id="rId2" Type="http://schemas.openxmlformats.org/officeDocument/2006/relationships/notesSlide" Target="../notesSlides/notesSlide2.xml"/><Relationship Id="rId16" Type="http://schemas.openxmlformats.org/officeDocument/2006/relationships/oleObject" Target="../embeddings/oleObject8.bin"/><Relationship Id="rId20" Type="http://schemas.openxmlformats.org/officeDocument/2006/relationships/oleObject" Target="../embeddings/oleObject10.bin"/><Relationship Id="rId1" Type="http://schemas.openxmlformats.org/officeDocument/2006/relationships/slideLayout" Target="../slideLayouts/slideLayout2.xml"/><Relationship Id="rId6" Type="http://schemas.openxmlformats.org/officeDocument/2006/relationships/image" Target="../media/image3.wmf"/><Relationship Id="rId11" Type="http://schemas.openxmlformats.org/officeDocument/2006/relationships/oleObject" Target="../embeddings/oleObject5.bin"/><Relationship Id="rId24" Type="http://schemas.openxmlformats.org/officeDocument/2006/relationships/image" Target="../media/image11.wmf"/><Relationship Id="rId5" Type="http://schemas.openxmlformats.org/officeDocument/2006/relationships/oleObject" Target="../embeddings/oleObject2.bin"/><Relationship Id="rId15" Type="http://schemas.openxmlformats.org/officeDocument/2006/relationships/oleObject" Target="../embeddings/oleObject7.bin"/><Relationship Id="rId23" Type="http://schemas.openxmlformats.org/officeDocument/2006/relationships/oleObject" Target="../embeddings/oleObject12.bin"/><Relationship Id="rId10" Type="http://schemas.openxmlformats.org/officeDocument/2006/relationships/image" Target="../media/image5.wmf"/><Relationship Id="rId19" Type="http://schemas.openxmlformats.org/officeDocument/2006/relationships/image" Target="../media/image9.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 Id="rId22" Type="http://schemas.openxmlformats.org/officeDocument/2006/relationships/image" Target="../media/image10.w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8.bin"/><Relationship Id="rId18" Type="http://schemas.openxmlformats.org/officeDocument/2006/relationships/image" Target="../media/image19.wmf"/><Relationship Id="rId26" Type="http://schemas.openxmlformats.org/officeDocument/2006/relationships/image" Target="../media/image23.wmf"/><Relationship Id="rId3" Type="http://schemas.openxmlformats.org/officeDocument/2006/relationships/oleObject" Target="../embeddings/oleObject13.bin"/><Relationship Id="rId21" Type="http://schemas.openxmlformats.org/officeDocument/2006/relationships/oleObject" Target="../embeddings/oleObject22.bin"/><Relationship Id="rId7" Type="http://schemas.openxmlformats.org/officeDocument/2006/relationships/oleObject" Target="../embeddings/oleObject15.bin"/><Relationship Id="rId12" Type="http://schemas.openxmlformats.org/officeDocument/2006/relationships/image" Target="../media/image16.wmf"/><Relationship Id="rId17" Type="http://schemas.openxmlformats.org/officeDocument/2006/relationships/oleObject" Target="../embeddings/oleObject20.bin"/><Relationship Id="rId25" Type="http://schemas.openxmlformats.org/officeDocument/2006/relationships/oleObject" Target="../embeddings/oleObject24.bin"/><Relationship Id="rId2" Type="http://schemas.openxmlformats.org/officeDocument/2006/relationships/notesSlide" Target="../notesSlides/notesSlide5.xml"/><Relationship Id="rId16" Type="http://schemas.openxmlformats.org/officeDocument/2006/relationships/image" Target="../media/image18.wmf"/><Relationship Id="rId20" Type="http://schemas.openxmlformats.org/officeDocument/2006/relationships/image" Target="../media/image20.wmf"/><Relationship Id="rId1" Type="http://schemas.openxmlformats.org/officeDocument/2006/relationships/slideLayout" Target="../slideLayouts/slideLayout2.xml"/><Relationship Id="rId6" Type="http://schemas.openxmlformats.org/officeDocument/2006/relationships/image" Target="../media/image13.wmf"/><Relationship Id="rId11" Type="http://schemas.openxmlformats.org/officeDocument/2006/relationships/oleObject" Target="../embeddings/oleObject17.bin"/><Relationship Id="rId24" Type="http://schemas.openxmlformats.org/officeDocument/2006/relationships/image" Target="../media/image22.wmf"/><Relationship Id="rId5" Type="http://schemas.openxmlformats.org/officeDocument/2006/relationships/oleObject" Target="../embeddings/oleObject14.bin"/><Relationship Id="rId15" Type="http://schemas.openxmlformats.org/officeDocument/2006/relationships/oleObject" Target="../embeddings/oleObject19.bin"/><Relationship Id="rId23" Type="http://schemas.openxmlformats.org/officeDocument/2006/relationships/oleObject" Target="../embeddings/oleObject23.bin"/><Relationship Id="rId10" Type="http://schemas.openxmlformats.org/officeDocument/2006/relationships/image" Target="../media/image15.wmf"/><Relationship Id="rId19" Type="http://schemas.openxmlformats.org/officeDocument/2006/relationships/oleObject" Target="../embeddings/oleObject21.bin"/><Relationship Id="rId4" Type="http://schemas.openxmlformats.org/officeDocument/2006/relationships/image" Target="../media/image12.wmf"/><Relationship Id="rId9" Type="http://schemas.openxmlformats.org/officeDocument/2006/relationships/oleObject" Target="../embeddings/oleObject16.bin"/><Relationship Id="rId14" Type="http://schemas.openxmlformats.org/officeDocument/2006/relationships/image" Target="../media/image17.wmf"/><Relationship Id="rId22" Type="http://schemas.openxmlformats.org/officeDocument/2006/relationships/image" Target="../media/image21.wmf"/></Relationships>
</file>

<file path=ppt/slides/_rels/slide6.xml.rels><?xml version="1.0" encoding="UTF-8" standalone="yes"?>
<Relationships xmlns="http://schemas.openxmlformats.org/package/2006/relationships"><Relationship Id="rId8" Type="http://schemas.openxmlformats.org/officeDocument/2006/relationships/image" Target="../media/image26.wmf"/><Relationship Id="rId13" Type="http://schemas.openxmlformats.org/officeDocument/2006/relationships/oleObject" Target="../embeddings/oleObject30.bin"/><Relationship Id="rId18" Type="http://schemas.openxmlformats.org/officeDocument/2006/relationships/image" Target="../media/image31.wmf"/><Relationship Id="rId26" Type="http://schemas.openxmlformats.org/officeDocument/2006/relationships/image" Target="../media/image35.wmf"/><Relationship Id="rId3" Type="http://schemas.openxmlformats.org/officeDocument/2006/relationships/oleObject" Target="../embeddings/oleObject25.bin"/><Relationship Id="rId21" Type="http://schemas.openxmlformats.org/officeDocument/2006/relationships/oleObject" Target="../embeddings/oleObject34.bin"/><Relationship Id="rId7" Type="http://schemas.openxmlformats.org/officeDocument/2006/relationships/oleObject" Target="../embeddings/oleObject27.bin"/><Relationship Id="rId12" Type="http://schemas.openxmlformats.org/officeDocument/2006/relationships/image" Target="../media/image28.wmf"/><Relationship Id="rId17" Type="http://schemas.openxmlformats.org/officeDocument/2006/relationships/oleObject" Target="../embeddings/oleObject32.bin"/><Relationship Id="rId25" Type="http://schemas.openxmlformats.org/officeDocument/2006/relationships/oleObject" Target="../embeddings/oleObject36.bin"/><Relationship Id="rId2" Type="http://schemas.openxmlformats.org/officeDocument/2006/relationships/notesSlide" Target="../notesSlides/notesSlide6.xml"/><Relationship Id="rId16" Type="http://schemas.openxmlformats.org/officeDocument/2006/relationships/image" Target="../media/image30.wmf"/><Relationship Id="rId20" Type="http://schemas.openxmlformats.org/officeDocument/2006/relationships/image" Target="../media/image32.wmf"/><Relationship Id="rId29" Type="http://schemas.openxmlformats.org/officeDocument/2006/relationships/oleObject" Target="../embeddings/oleObject39.bin"/><Relationship Id="rId1" Type="http://schemas.openxmlformats.org/officeDocument/2006/relationships/slideLayout" Target="../slideLayouts/slideLayout2.xml"/><Relationship Id="rId6" Type="http://schemas.openxmlformats.org/officeDocument/2006/relationships/image" Target="../media/image25.wmf"/><Relationship Id="rId11" Type="http://schemas.openxmlformats.org/officeDocument/2006/relationships/oleObject" Target="../embeddings/oleObject29.bin"/><Relationship Id="rId24" Type="http://schemas.openxmlformats.org/officeDocument/2006/relationships/image" Target="../media/image34.wmf"/><Relationship Id="rId5" Type="http://schemas.openxmlformats.org/officeDocument/2006/relationships/oleObject" Target="../embeddings/oleObject26.bin"/><Relationship Id="rId15" Type="http://schemas.openxmlformats.org/officeDocument/2006/relationships/oleObject" Target="../embeddings/oleObject31.bin"/><Relationship Id="rId23" Type="http://schemas.openxmlformats.org/officeDocument/2006/relationships/oleObject" Target="../embeddings/oleObject35.bin"/><Relationship Id="rId28" Type="http://schemas.openxmlformats.org/officeDocument/2006/relationships/oleObject" Target="../embeddings/oleObject38.bin"/><Relationship Id="rId10" Type="http://schemas.openxmlformats.org/officeDocument/2006/relationships/image" Target="../media/image27.wmf"/><Relationship Id="rId19" Type="http://schemas.openxmlformats.org/officeDocument/2006/relationships/oleObject" Target="../embeddings/oleObject33.bin"/><Relationship Id="rId4" Type="http://schemas.openxmlformats.org/officeDocument/2006/relationships/image" Target="../media/image24.wmf"/><Relationship Id="rId9" Type="http://schemas.openxmlformats.org/officeDocument/2006/relationships/oleObject" Target="../embeddings/oleObject28.bin"/><Relationship Id="rId14" Type="http://schemas.openxmlformats.org/officeDocument/2006/relationships/image" Target="../media/image29.wmf"/><Relationship Id="rId22" Type="http://schemas.openxmlformats.org/officeDocument/2006/relationships/image" Target="../media/image33.wmf"/><Relationship Id="rId27" Type="http://schemas.openxmlformats.org/officeDocument/2006/relationships/oleObject" Target="../embeddings/oleObject37.bin"/></Relationships>
</file>

<file path=ppt/slides/_rels/slide7.xml.rels><?xml version="1.0" encoding="UTF-8" standalone="yes"?>
<Relationships xmlns="http://schemas.openxmlformats.org/package/2006/relationships"><Relationship Id="rId2" Type="http://schemas.openxmlformats.org/officeDocument/2006/relationships/image" Target="../media/image3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046806"/>
            <a:ext cx="6172200" cy="1894362"/>
          </a:xfrm>
        </p:spPr>
        <p:txBody>
          <a:bodyPr/>
          <a:lstStyle/>
          <a:p>
            <a:r>
              <a:rPr lang="en-CA"/>
              <a:t>Section 3.4 Rate of Change problems</a:t>
            </a:r>
            <a:br>
              <a:rPr lang="en-CA"/>
            </a:br>
            <a:endParaRPr lang="en-CA" dirty="0"/>
          </a:p>
        </p:txBody>
      </p:sp>
      <p:sp>
        <p:nvSpPr>
          <p:cNvPr id="3" name="Subtitle 2"/>
          <p:cNvSpPr>
            <a:spLocks noGrp="1"/>
          </p:cNvSpPr>
          <p:nvPr>
            <p:ph type="subTitle" idx="1"/>
          </p:nvPr>
        </p:nvSpPr>
        <p:spPr/>
        <p:txBody>
          <a:bodyPr/>
          <a:lstStyle/>
          <a:p>
            <a:endParaRPr lang="en-CA"/>
          </a:p>
        </p:txBody>
      </p:sp>
      <p:sp>
        <p:nvSpPr>
          <p:cNvPr id="4" name="Text Box 5"/>
          <p:cNvSpPr txBox="1">
            <a:spLocks noChangeArrowheads="1"/>
          </p:cNvSpPr>
          <p:nvPr/>
        </p:nvSpPr>
        <p:spPr bwMode="auto">
          <a:xfrm>
            <a:off x="5084763" y="6613525"/>
            <a:ext cx="4059237"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1000" dirty="0"/>
              <a:t>© Copyright all rights reserved to Homework depot: </a:t>
            </a:r>
            <a:r>
              <a:rPr lang="en-US" sz="1000" dirty="0">
                <a:hlinkClick r:id="rId3"/>
              </a:rPr>
              <a:t>www.BCMath.ca</a:t>
            </a:r>
            <a:r>
              <a:rPr lang="en-US" sz="1000" dirty="0"/>
              <a:t> </a:t>
            </a:r>
          </a:p>
        </p:txBody>
      </p:sp>
    </p:spTree>
    <p:extLst>
      <p:ext uri="{BB962C8B-B14F-4D97-AF65-F5344CB8AC3E}">
        <p14:creationId xmlns:p14="http://schemas.microsoft.com/office/powerpoint/2010/main" val="38772060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1B6B08-396A-4496-8193-1339EC0EF3B3}"/>
              </a:ext>
            </a:extLst>
          </p:cNvPr>
          <p:cNvSpPr>
            <a:spLocks noGrp="1"/>
          </p:cNvSpPr>
          <p:nvPr>
            <p:ph sz="quarter" idx="1"/>
          </p:nvPr>
        </p:nvSpPr>
        <p:spPr>
          <a:xfrm>
            <a:off x="251520" y="188640"/>
            <a:ext cx="8424936" cy="1224136"/>
          </a:xfrm>
        </p:spPr>
        <p:txBody>
          <a:bodyPr>
            <a:normAutofit/>
          </a:bodyPr>
          <a:lstStyle/>
          <a:p>
            <a:pPr marL="0" indent="0">
              <a:buNone/>
            </a:pPr>
            <a:r>
              <a:rPr lang="en-CA" sz="2100" dirty="0"/>
              <a:t>Practice</a:t>
            </a:r>
          </a:p>
          <a:p>
            <a:pPr marL="0" indent="0">
              <a:buNone/>
            </a:pPr>
            <a:r>
              <a:rPr lang="en-CA" sz="2100" dirty="0"/>
              <a:t>Q1: Sharon drove 50km on the highway at 120km/hr and 60km in the city at 50km/hr.  What is her average speed?</a:t>
            </a:r>
          </a:p>
        </p:txBody>
      </p:sp>
    </p:spTree>
    <p:extLst>
      <p:ext uri="{BB962C8B-B14F-4D97-AF65-F5344CB8AC3E}">
        <p14:creationId xmlns:p14="http://schemas.microsoft.com/office/powerpoint/2010/main" val="3556408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9F3EB2BB-1D56-400D-96E6-2A659416D2F6}"/>
              </a:ext>
            </a:extLst>
          </p:cNvPr>
          <p:cNvSpPr txBox="1">
            <a:spLocks/>
          </p:cNvSpPr>
          <p:nvPr/>
        </p:nvSpPr>
        <p:spPr>
          <a:xfrm>
            <a:off x="179512" y="188640"/>
            <a:ext cx="8424936" cy="122413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Q2: Two trains are travelling at each other.  Train A travels at 60km/h and Train B travels at 85km/hr.  If the trains are 800km apart, when will they meet?</a:t>
            </a:r>
          </a:p>
        </p:txBody>
      </p:sp>
    </p:spTree>
    <p:extLst>
      <p:ext uri="{BB962C8B-B14F-4D97-AF65-F5344CB8AC3E}">
        <p14:creationId xmlns:p14="http://schemas.microsoft.com/office/powerpoint/2010/main" val="3421844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3A1EEAAC-026E-4B4B-8967-25847BCC959D}"/>
              </a:ext>
            </a:extLst>
          </p:cNvPr>
          <p:cNvSpPr txBox="1">
            <a:spLocks/>
          </p:cNvSpPr>
          <p:nvPr/>
        </p:nvSpPr>
        <p:spPr>
          <a:xfrm>
            <a:off x="251520" y="188640"/>
            <a:ext cx="8424936" cy="158417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Q3: Two kids Andy and Bob start running at constant speeds towards each other from opposite points of a circular track.  They first meet after Andy runs 120m.  Afterwards, they meet again after Bob runs 300m.  How big is the track?</a:t>
            </a:r>
          </a:p>
        </p:txBody>
      </p:sp>
    </p:spTree>
    <p:extLst>
      <p:ext uri="{BB962C8B-B14F-4D97-AF65-F5344CB8AC3E}">
        <p14:creationId xmlns:p14="http://schemas.microsoft.com/office/powerpoint/2010/main" val="828180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A6996-45D8-4579-9753-18398492E76B}"/>
              </a:ext>
            </a:extLst>
          </p:cNvPr>
          <p:cNvSpPr>
            <a:spLocks noGrp="1"/>
          </p:cNvSpPr>
          <p:nvPr>
            <p:ph type="title"/>
          </p:nvPr>
        </p:nvSpPr>
        <p:spPr>
          <a:xfrm>
            <a:off x="323528" y="274638"/>
            <a:ext cx="7601272" cy="490066"/>
          </a:xfrm>
        </p:spPr>
        <p:txBody>
          <a:bodyPr>
            <a:normAutofit/>
          </a:bodyPr>
          <a:lstStyle/>
          <a:p>
            <a:r>
              <a:rPr lang="en-CA" sz="2400" dirty="0"/>
              <a:t>STD Questions with Charts and Algebra</a:t>
            </a:r>
          </a:p>
        </p:txBody>
      </p:sp>
      <p:sp>
        <p:nvSpPr>
          <p:cNvPr id="3" name="Content Placeholder 2">
            <a:extLst>
              <a:ext uri="{FF2B5EF4-FFF2-40B4-BE49-F238E27FC236}">
                <a16:creationId xmlns:a16="http://schemas.microsoft.com/office/drawing/2014/main" id="{DDFA3208-031E-4A68-B785-F5BA4F80977E}"/>
              </a:ext>
            </a:extLst>
          </p:cNvPr>
          <p:cNvSpPr>
            <a:spLocks noGrp="1"/>
          </p:cNvSpPr>
          <p:nvPr>
            <p:ph sz="quarter" idx="1"/>
          </p:nvPr>
        </p:nvSpPr>
        <p:spPr>
          <a:xfrm>
            <a:off x="179512" y="836712"/>
            <a:ext cx="8424936" cy="1440160"/>
          </a:xfrm>
        </p:spPr>
        <p:txBody>
          <a:bodyPr>
            <a:normAutofit lnSpcReduction="10000"/>
          </a:bodyPr>
          <a:lstStyle/>
          <a:p>
            <a:r>
              <a:rPr lang="en-CA" sz="2100" dirty="0"/>
              <a:t>When dealing with questions that compare the speed of two objects, create a chart to organize your information</a:t>
            </a:r>
          </a:p>
          <a:p>
            <a:r>
              <a:rPr lang="en-CA" sz="2100" dirty="0"/>
              <a:t>Then use algebra to equate to values to solve for a missing speed, time, or distance</a:t>
            </a:r>
          </a:p>
        </p:txBody>
      </p:sp>
      <p:sp>
        <p:nvSpPr>
          <p:cNvPr id="4" name="Content Placeholder 2">
            <a:extLst>
              <a:ext uri="{FF2B5EF4-FFF2-40B4-BE49-F238E27FC236}">
                <a16:creationId xmlns:a16="http://schemas.microsoft.com/office/drawing/2014/main" id="{F327DE6C-D6D9-4275-9CC0-84B4F6F78617}"/>
              </a:ext>
            </a:extLst>
          </p:cNvPr>
          <p:cNvSpPr txBox="1">
            <a:spLocks/>
          </p:cNvSpPr>
          <p:nvPr/>
        </p:nvSpPr>
        <p:spPr>
          <a:xfrm>
            <a:off x="179512" y="2204864"/>
            <a:ext cx="8424936" cy="108012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err="1"/>
              <a:t>Ie</a:t>
            </a:r>
            <a:r>
              <a:rPr lang="en-CA" sz="2100" dirty="0"/>
              <a:t>: Jason and Alan both run at constant speeds of 7m/s and 5.5m/s.  If Alan got a 15s head start, how long will it take Jason to catch up to him?</a:t>
            </a:r>
          </a:p>
        </p:txBody>
      </p:sp>
      <p:sp>
        <p:nvSpPr>
          <p:cNvPr id="6" name="TextBox 5">
            <a:extLst>
              <a:ext uri="{FF2B5EF4-FFF2-40B4-BE49-F238E27FC236}">
                <a16:creationId xmlns:a16="http://schemas.microsoft.com/office/drawing/2014/main" id="{10FDD1AF-4299-42C7-8A40-D7431829356F}"/>
              </a:ext>
            </a:extLst>
          </p:cNvPr>
          <p:cNvSpPr txBox="1"/>
          <p:nvPr/>
        </p:nvSpPr>
        <p:spPr>
          <a:xfrm>
            <a:off x="251520" y="3212976"/>
            <a:ext cx="4432624" cy="415498"/>
          </a:xfrm>
          <a:prstGeom prst="rect">
            <a:avLst/>
          </a:prstGeom>
          <a:noFill/>
        </p:spPr>
        <p:txBody>
          <a:bodyPr wrap="none" rtlCol="0">
            <a:spAutoFit/>
          </a:bodyPr>
          <a:lstStyle/>
          <a:p>
            <a:r>
              <a:rPr lang="en-CA" sz="2100" dirty="0">
                <a:solidFill>
                  <a:srgbClr val="FF0000"/>
                </a:solidFill>
              </a:rPr>
              <a:t>Start these questions with a chart</a:t>
            </a:r>
          </a:p>
        </p:txBody>
      </p:sp>
      <p:graphicFrame>
        <p:nvGraphicFramePr>
          <p:cNvPr id="7" name="Object 6">
            <a:extLst>
              <a:ext uri="{FF2B5EF4-FFF2-40B4-BE49-F238E27FC236}">
                <a16:creationId xmlns:a16="http://schemas.microsoft.com/office/drawing/2014/main" id="{FBD7D78C-1CF3-453D-9AFA-22533CA8F0F7}"/>
              </a:ext>
            </a:extLst>
          </p:cNvPr>
          <p:cNvGraphicFramePr>
            <a:graphicFrameLocks noChangeAspect="1"/>
          </p:cNvGraphicFramePr>
          <p:nvPr>
            <p:extLst>
              <p:ext uri="{D42A27DB-BD31-4B8C-83A1-F6EECF244321}">
                <p14:modId xmlns:p14="http://schemas.microsoft.com/office/powerpoint/2010/main" val="1895482611"/>
              </p:ext>
            </p:extLst>
          </p:nvPr>
        </p:nvGraphicFramePr>
        <p:xfrm>
          <a:off x="128017" y="3573463"/>
          <a:ext cx="4371975" cy="1422400"/>
        </p:xfrm>
        <a:graphic>
          <a:graphicData uri="http://schemas.openxmlformats.org/presentationml/2006/ole">
            <mc:AlternateContent xmlns:mc="http://schemas.openxmlformats.org/markup-compatibility/2006">
              <mc:Choice xmlns:v="urn:schemas-microsoft-com:vml" Requires="v">
                <p:oleObj name="Equation" r:id="rId3" imgW="2184120" imgH="711000" progId="Equation.DSMT4">
                  <p:embed/>
                </p:oleObj>
              </mc:Choice>
              <mc:Fallback>
                <p:oleObj name="Equation" r:id="rId3" imgW="2184120" imgH="711000" progId="Equation.DSMT4">
                  <p:embed/>
                  <p:pic>
                    <p:nvPicPr>
                      <p:cNvPr id="7" name="Object 6">
                        <a:extLst>
                          <a:ext uri="{FF2B5EF4-FFF2-40B4-BE49-F238E27FC236}">
                            <a16:creationId xmlns:a16="http://schemas.microsoft.com/office/drawing/2014/main" id="{FBD7D78C-1CF3-453D-9AFA-22533CA8F0F7}"/>
                          </a:ext>
                        </a:extLst>
                      </p:cNvPr>
                      <p:cNvPicPr>
                        <a:picLocks noChangeAspect="1" noChangeArrowheads="1"/>
                      </p:cNvPicPr>
                      <p:nvPr/>
                    </p:nvPicPr>
                    <p:blipFill>
                      <a:blip r:embed="rId4"/>
                      <a:srcRect/>
                      <a:stretch>
                        <a:fillRect/>
                      </a:stretch>
                    </p:blipFill>
                    <p:spPr bwMode="auto">
                      <a:xfrm>
                        <a:off x="128017" y="3573463"/>
                        <a:ext cx="4371975" cy="1422400"/>
                      </a:xfrm>
                      <a:prstGeom prst="rect">
                        <a:avLst/>
                      </a:prstGeom>
                      <a:noFill/>
                    </p:spPr>
                  </p:pic>
                </p:oleObj>
              </mc:Fallback>
            </mc:AlternateContent>
          </a:graphicData>
        </a:graphic>
      </p:graphicFrame>
      <p:graphicFrame>
        <p:nvGraphicFramePr>
          <p:cNvPr id="8" name="Object 7">
            <a:extLst>
              <a:ext uri="{FF2B5EF4-FFF2-40B4-BE49-F238E27FC236}">
                <a16:creationId xmlns:a16="http://schemas.microsoft.com/office/drawing/2014/main" id="{13EF66B7-12EB-4C91-B514-64E42B790AD9}"/>
              </a:ext>
            </a:extLst>
          </p:cNvPr>
          <p:cNvGraphicFramePr>
            <a:graphicFrameLocks noChangeAspect="1"/>
          </p:cNvGraphicFramePr>
          <p:nvPr>
            <p:extLst>
              <p:ext uri="{D42A27DB-BD31-4B8C-83A1-F6EECF244321}">
                <p14:modId xmlns:p14="http://schemas.microsoft.com/office/powerpoint/2010/main" val="420978369"/>
              </p:ext>
            </p:extLst>
          </p:nvPr>
        </p:nvGraphicFramePr>
        <p:xfrm>
          <a:off x="1187624" y="4124375"/>
          <a:ext cx="714375" cy="312737"/>
        </p:xfrm>
        <a:graphic>
          <a:graphicData uri="http://schemas.openxmlformats.org/presentationml/2006/ole">
            <mc:AlternateContent xmlns:mc="http://schemas.openxmlformats.org/markup-compatibility/2006">
              <mc:Choice xmlns:v="urn:schemas-microsoft-com:vml" Requires="v">
                <p:oleObj name="Equation" r:id="rId5" imgW="406080" imgH="177480" progId="Equation.DSMT4">
                  <p:embed/>
                </p:oleObj>
              </mc:Choice>
              <mc:Fallback>
                <p:oleObj name="Equation" r:id="rId5" imgW="406080" imgH="177480" progId="Equation.DSMT4">
                  <p:embed/>
                  <p:pic>
                    <p:nvPicPr>
                      <p:cNvPr id="8" name="Object 7">
                        <a:extLst>
                          <a:ext uri="{FF2B5EF4-FFF2-40B4-BE49-F238E27FC236}">
                            <a16:creationId xmlns:a16="http://schemas.microsoft.com/office/drawing/2014/main" id="{13EF66B7-12EB-4C91-B514-64E42B790AD9}"/>
                          </a:ext>
                        </a:extLst>
                      </p:cNvPr>
                      <p:cNvPicPr>
                        <a:picLocks noChangeAspect="1" noChangeArrowheads="1"/>
                      </p:cNvPicPr>
                      <p:nvPr/>
                    </p:nvPicPr>
                    <p:blipFill>
                      <a:blip r:embed="rId6"/>
                      <a:srcRect/>
                      <a:stretch>
                        <a:fillRect/>
                      </a:stretch>
                    </p:blipFill>
                    <p:spPr bwMode="auto">
                      <a:xfrm>
                        <a:off x="1187624" y="4124375"/>
                        <a:ext cx="714375" cy="312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a:extLst>
              <a:ext uri="{FF2B5EF4-FFF2-40B4-BE49-F238E27FC236}">
                <a16:creationId xmlns:a16="http://schemas.microsoft.com/office/drawing/2014/main" id="{63249ABE-5284-45E8-887C-118F4133E66A}"/>
              </a:ext>
            </a:extLst>
          </p:cNvPr>
          <p:cNvGraphicFramePr>
            <a:graphicFrameLocks noChangeAspect="1"/>
          </p:cNvGraphicFramePr>
          <p:nvPr>
            <p:extLst>
              <p:ext uri="{D42A27DB-BD31-4B8C-83A1-F6EECF244321}">
                <p14:modId xmlns:p14="http://schemas.microsoft.com/office/powerpoint/2010/main" val="1144636569"/>
              </p:ext>
            </p:extLst>
          </p:nvPr>
        </p:nvGraphicFramePr>
        <p:xfrm>
          <a:off x="1085949" y="4556422"/>
          <a:ext cx="893763" cy="312738"/>
        </p:xfrm>
        <a:graphic>
          <a:graphicData uri="http://schemas.openxmlformats.org/presentationml/2006/ole">
            <mc:AlternateContent xmlns:mc="http://schemas.openxmlformats.org/markup-compatibility/2006">
              <mc:Choice xmlns:v="urn:schemas-microsoft-com:vml" Requires="v">
                <p:oleObj name="Equation" r:id="rId7" imgW="507960" imgH="177480" progId="Equation.DSMT4">
                  <p:embed/>
                </p:oleObj>
              </mc:Choice>
              <mc:Fallback>
                <p:oleObj name="Equation" r:id="rId7" imgW="507960" imgH="177480" progId="Equation.DSMT4">
                  <p:embed/>
                  <p:pic>
                    <p:nvPicPr>
                      <p:cNvPr id="9" name="Object 8">
                        <a:extLst>
                          <a:ext uri="{FF2B5EF4-FFF2-40B4-BE49-F238E27FC236}">
                            <a16:creationId xmlns:a16="http://schemas.microsoft.com/office/drawing/2014/main" id="{63249ABE-5284-45E8-887C-118F4133E66A}"/>
                          </a:ext>
                        </a:extLst>
                      </p:cNvPr>
                      <p:cNvPicPr>
                        <a:picLocks noChangeAspect="1" noChangeArrowheads="1"/>
                      </p:cNvPicPr>
                      <p:nvPr/>
                    </p:nvPicPr>
                    <p:blipFill>
                      <a:blip r:embed="rId8"/>
                      <a:srcRect/>
                      <a:stretch>
                        <a:fillRect/>
                      </a:stretch>
                    </p:blipFill>
                    <p:spPr bwMode="auto">
                      <a:xfrm>
                        <a:off x="1085949" y="4556422"/>
                        <a:ext cx="893763"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a:extLst>
              <a:ext uri="{FF2B5EF4-FFF2-40B4-BE49-F238E27FC236}">
                <a16:creationId xmlns:a16="http://schemas.microsoft.com/office/drawing/2014/main" id="{1459CC18-91E8-4C36-B823-7FD4F753932F}"/>
              </a:ext>
            </a:extLst>
          </p:cNvPr>
          <p:cNvGraphicFramePr>
            <a:graphicFrameLocks noChangeAspect="1"/>
          </p:cNvGraphicFramePr>
          <p:nvPr>
            <p:extLst>
              <p:ext uri="{D42A27DB-BD31-4B8C-83A1-F6EECF244321}">
                <p14:modId xmlns:p14="http://schemas.microsoft.com/office/powerpoint/2010/main" val="3431781357"/>
              </p:ext>
            </p:extLst>
          </p:nvPr>
        </p:nvGraphicFramePr>
        <p:xfrm>
          <a:off x="2472209" y="4168824"/>
          <a:ext cx="155575" cy="268288"/>
        </p:xfrm>
        <a:graphic>
          <a:graphicData uri="http://schemas.openxmlformats.org/presentationml/2006/ole">
            <mc:AlternateContent xmlns:mc="http://schemas.openxmlformats.org/markup-compatibility/2006">
              <mc:Choice xmlns:v="urn:schemas-microsoft-com:vml" Requires="v">
                <p:oleObj name="Equation" r:id="rId9" imgW="88560" imgH="152280" progId="Equation.DSMT4">
                  <p:embed/>
                </p:oleObj>
              </mc:Choice>
              <mc:Fallback>
                <p:oleObj name="Equation" r:id="rId9" imgW="88560" imgH="152280" progId="Equation.DSMT4">
                  <p:embed/>
                  <p:pic>
                    <p:nvPicPr>
                      <p:cNvPr id="10" name="Object 9">
                        <a:extLst>
                          <a:ext uri="{FF2B5EF4-FFF2-40B4-BE49-F238E27FC236}">
                            <a16:creationId xmlns:a16="http://schemas.microsoft.com/office/drawing/2014/main" id="{1459CC18-91E8-4C36-B823-7FD4F753932F}"/>
                          </a:ext>
                        </a:extLst>
                      </p:cNvPr>
                      <p:cNvPicPr>
                        <a:picLocks noChangeAspect="1" noChangeArrowheads="1"/>
                      </p:cNvPicPr>
                      <p:nvPr/>
                    </p:nvPicPr>
                    <p:blipFill>
                      <a:blip r:embed="rId10"/>
                      <a:srcRect/>
                      <a:stretch>
                        <a:fillRect/>
                      </a:stretch>
                    </p:blipFill>
                    <p:spPr bwMode="auto">
                      <a:xfrm>
                        <a:off x="2472209" y="4168824"/>
                        <a:ext cx="155575" cy="26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a:extLst>
              <a:ext uri="{FF2B5EF4-FFF2-40B4-BE49-F238E27FC236}">
                <a16:creationId xmlns:a16="http://schemas.microsoft.com/office/drawing/2014/main" id="{D08CD83B-EA34-4075-B824-F0E022ED17FF}"/>
              </a:ext>
            </a:extLst>
          </p:cNvPr>
          <p:cNvGraphicFramePr>
            <a:graphicFrameLocks noChangeAspect="1"/>
          </p:cNvGraphicFramePr>
          <p:nvPr>
            <p:extLst>
              <p:ext uri="{D42A27DB-BD31-4B8C-83A1-F6EECF244321}">
                <p14:modId xmlns:p14="http://schemas.microsoft.com/office/powerpoint/2010/main" val="1239899545"/>
              </p:ext>
            </p:extLst>
          </p:nvPr>
        </p:nvGraphicFramePr>
        <p:xfrm>
          <a:off x="2271291" y="4509120"/>
          <a:ext cx="644525" cy="314325"/>
        </p:xfrm>
        <a:graphic>
          <a:graphicData uri="http://schemas.openxmlformats.org/presentationml/2006/ole">
            <mc:AlternateContent xmlns:mc="http://schemas.openxmlformats.org/markup-compatibility/2006">
              <mc:Choice xmlns:v="urn:schemas-microsoft-com:vml" Requires="v">
                <p:oleObj name="Equation" r:id="rId11" imgW="368280" imgH="177480" progId="Equation.DSMT4">
                  <p:embed/>
                </p:oleObj>
              </mc:Choice>
              <mc:Fallback>
                <p:oleObj name="Equation" r:id="rId11" imgW="368280" imgH="177480" progId="Equation.DSMT4">
                  <p:embed/>
                  <p:pic>
                    <p:nvPicPr>
                      <p:cNvPr id="11" name="Object 10">
                        <a:extLst>
                          <a:ext uri="{FF2B5EF4-FFF2-40B4-BE49-F238E27FC236}">
                            <a16:creationId xmlns:a16="http://schemas.microsoft.com/office/drawing/2014/main" id="{D08CD83B-EA34-4075-B824-F0E022ED17FF}"/>
                          </a:ext>
                        </a:extLst>
                      </p:cNvPr>
                      <p:cNvPicPr>
                        <a:picLocks noChangeAspect="1" noChangeArrowheads="1"/>
                      </p:cNvPicPr>
                      <p:nvPr/>
                    </p:nvPicPr>
                    <p:blipFill>
                      <a:blip r:embed="rId12"/>
                      <a:srcRect/>
                      <a:stretch>
                        <a:fillRect/>
                      </a:stretch>
                    </p:blipFill>
                    <p:spPr bwMode="auto">
                      <a:xfrm>
                        <a:off x="2271291" y="4509120"/>
                        <a:ext cx="644525"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TextBox 11">
            <a:extLst>
              <a:ext uri="{FF2B5EF4-FFF2-40B4-BE49-F238E27FC236}">
                <a16:creationId xmlns:a16="http://schemas.microsoft.com/office/drawing/2014/main" id="{0E16E250-90AE-4C95-8EA7-352737D348A2}"/>
              </a:ext>
            </a:extLst>
          </p:cNvPr>
          <p:cNvSpPr txBox="1"/>
          <p:nvPr/>
        </p:nvSpPr>
        <p:spPr>
          <a:xfrm>
            <a:off x="107505" y="5085184"/>
            <a:ext cx="2304256" cy="1440160"/>
          </a:xfrm>
          <a:prstGeom prst="rect">
            <a:avLst/>
          </a:prstGeom>
          <a:noFill/>
        </p:spPr>
        <p:txBody>
          <a:bodyPr wrap="square" rtlCol="0">
            <a:spAutoFit/>
          </a:bodyPr>
          <a:lstStyle/>
          <a:p>
            <a:pPr algn="ctr"/>
            <a:r>
              <a:rPr lang="en-CA" sz="2100" dirty="0">
                <a:solidFill>
                  <a:srgbClr val="FF0000"/>
                </a:solidFill>
              </a:rPr>
              <a:t>Use the STD Triangle to make </a:t>
            </a:r>
            <a:br>
              <a:rPr lang="en-CA" sz="2100" dirty="0">
                <a:solidFill>
                  <a:srgbClr val="FF0000"/>
                </a:solidFill>
              </a:rPr>
            </a:br>
            <a:r>
              <a:rPr lang="en-CA" sz="2100" dirty="0">
                <a:solidFill>
                  <a:srgbClr val="FF0000"/>
                </a:solidFill>
              </a:rPr>
              <a:t>an expression for the distance</a:t>
            </a:r>
          </a:p>
        </p:txBody>
      </p:sp>
      <p:grpSp>
        <p:nvGrpSpPr>
          <p:cNvPr id="20" name="Group 19">
            <a:extLst>
              <a:ext uri="{FF2B5EF4-FFF2-40B4-BE49-F238E27FC236}">
                <a16:creationId xmlns:a16="http://schemas.microsoft.com/office/drawing/2014/main" id="{CA45BAE9-E35F-4520-88FA-C4E3B4D57B81}"/>
              </a:ext>
            </a:extLst>
          </p:cNvPr>
          <p:cNvGrpSpPr/>
          <p:nvPr/>
        </p:nvGrpSpPr>
        <p:grpSpPr>
          <a:xfrm>
            <a:off x="2555776" y="5229200"/>
            <a:ext cx="1584176" cy="1192334"/>
            <a:chOff x="2555776" y="5229200"/>
            <a:chExt cx="1584176" cy="1192334"/>
          </a:xfrm>
        </p:grpSpPr>
        <p:grpSp>
          <p:nvGrpSpPr>
            <p:cNvPr id="13" name="Group 12">
              <a:extLst>
                <a:ext uri="{FF2B5EF4-FFF2-40B4-BE49-F238E27FC236}">
                  <a16:creationId xmlns:a16="http://schemas.microsoft.com/office/drawing/2014/main" id="{4A43C417-AF8A-4578-8E4E-D68CEC0C4011}"/>
                </a:ext>
              </a:extLst>
            </p:cNvPr>
            <p:cNvGrpSpPr/>
            <p:nvPr/>
          </p:nvGrpSpPr>
          <p:grpSpPr>
            <a:xfrm>
              <a:off x="2555776" y="5229200"/>
              <a:ext cx="1584176" cy="1152128"/>
              <a:chOff x="5436096" y="1700808"/>
              <a:chExt cx="1872208" cy="1512168"/>
            </a:xfrm>
          </p:grpSpPr>
          <p:sp>
            <p:nvSpPr>
              <p:cNvPr id="14" name="Isosceles Triangle 13">
                <a:extLst>
                  <a:ext uri="{FF2B5EF4-FFF2-40B4-BE49-F238E27FC236}">
                    <a16:creationId xmlns:a16="http://schemas.microsoft.com/office/drawing/2014/main" id="{58DD8D1F-FE0A-4EDB-B396-5C73471A5B1F}"/>
                  </a:ext>
                </a:extLst>
              </p:cNvPr>
              <p:cNvSpPr/>
              <p:nvPr/>
            </p:nvSpPr>
            <p:spPr>
              <a:xfrm>
                <a:off x="5436096" y="1700808"/>
                <a:ext cx="1872208" cy="1512168"/>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5" name="Straight Connector 14">
                <a:extLst>
                  <a:ext uri="{FF2B5EF4-FFF2-40B4-BE49-F238E27FC236}">
                    <a16:creationId xmlns:a16="http://schemas.microsoft.com/office/drawing/2014/main" id="{372AA3EF-23EF-4746-A65C-9B1C2F30AA75}"/>
                  </a:ext>
                </a:extLst>
              </p:cNvPr>
              <p:cNvCxnSpPr>
                <a:stCxn id="14" idx="1"/>
                <a:endCxn id="14" idx="5"/>
              </p:cNvCxnSpPr>
              <p:nvPr/>
            </p:nvCxnSpPr>
            <p:spPr>
              <a:xfrm>
                <a:off x="5904148" y="2456892"/>
                <a:ext cx="9361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B2D08F9C-BC20-40DC-8FD9-A8019DB94036}"/>
                  </a:ext>
                </a:extLst>
              </p:cNvPr>
              <p:cNvCxnSpPr/>
              <p:nvPr/>
            </p:nvCxnSpPr>
            <p:spPr>
              <a:xfrm flipV="1">
                <a:off x="6372200" y="2492896"/>
                <a:ext cx="0" cy="7200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17" name="Object 16">
              <a:extLst>
                <a:ext uri="{FF2B5EF4-FFF2-40B4-BE49-F238E27FC236}">
                  <a16:creationId xmlns:a16="http://schemas.microsoft.com/office/drawing/2014/main" id="{D6B5749B-7F35-4823-81B2-8458812D339C}"/>
                </a:ext>
              </a:extLst>
            </p:cNvPr>
            <p:cNvGraphicFramePr>
              <a:graphicFrameLocks noChangeAspect="1"/>
            </p:cNvGraphicFramePr>
            <p:nvPr>
              <p:extLst>
                <p:ext uri="{D42A27DB-BD31-4B8C-83A1-F6EECF244321}">
                  <p14:modId xmlns:p14="http://schemas.microsoft.com/office/powerpoint/2010/main" val="2213660001"/>
                </p:ext>
              </p:extLst>
            </p:nvPr>
          </p:nvGraphicFramePr>
          <p:xfrm>
            <a:off x="2843808" y="5949280"/>
            <a:ext cx="371057" cy="472254"/>
          </p:xfrm>
          <a:graphic>
            <a:graphicData uri="http://schemas.openxmlformats.org/presentationml/2006/ole">
              <mc:AlternateContent xmlns:mc="http://schemas.openxmlformats.org/markup-compatibility/2006">
                <mc:Choice xmlns:v="urn:schemas-microsoft-com:vml" Requires="v">
                  <p:oleObj name="Equation" r:id="rId13" imgW="139680" imgH="177480" progId="Equation.DSMT4">
                    <p:embed/>
                  </p:oleObj>
                </mc:Choice>
                <mc:Fallback>
                  <p:oleObj name="Equation" r:id="rId13" imgW="139680" imgH="177480" progId="Equation.DSMT4">
                    <p:embed/>
                    <p:pic>
                      <p:nvPicPr>
                        <p:cNvPr id="17" name="Object 16">
                          <a:extLst>
                            <a:ext uri="{FF2B5EF4-FFF2-40B4-BE49-F238E27FC236}">
                              <a16:creationId xmlns:a16="http://schemas.microsoft.com/office/drawing/2014/main" id="{D6B5749B-7F35-4823-81B2-8458812D339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43808" y="5949280"/>
                          <a:ext cx="371057" cy="472254"/>
                        </a:xfrm>
                        <a:prstGeom prst="rect">
                          <a:avLst/>
                        </a:prstGeom>
                        <a:noFill/>
                      </p:spPr>
                    </p:pic>
                  </p:oleObj>
                </mc:Fallback>
              </mc:AlternateContent>
            </a:graphicData>
          </a:graphic>
        </p:graphicFrame>
        <p:graphicFrame>
          <p:nvGraphicFramePr>
            <p:cNvPr id="18" name="Object 17">
              <a:extLst>
                <a:ext uri="{FF2B5EF4-FFF2-40B4-BE49-F238E27FC236}">
                  <a16:creationId xmlns:a16="http://schemas.microsoft.com/office/drawing/2014/main" id="{5BE3AE8F-C387-4E12-A2C9-DC8970C1835D}"/>
                </a:ext>
              </a:extLst>
            </p:cNvPr>
            <p:cNvGraphicFramePr>
              <a:graphicFrameLocks noChangeAspect="1"/>
            </p:cNvGraphicFramePr>
            <p:nvPr>
              <p:extLst>
                <p:ext uri="{D42A27DB-BD31-4B8C-83A1-F6EECF244321}">
                  <p14:modId xmlns:p14="http://schemas.microsoft.com/office/powerpoint/2010/main" val="945773861"/>
                </p:ext>
              </p:extLst>
            </p:nvPr>
          </p:nvGraphicFramePr>
          <p:xfrm>
            <a:off x="3491880" y="5949280"/>
            <a:ext cx="370742" cy="437905"/>
          </p:xfrm>
          <a:graphic>
            <a:graphicData uri="http://schemas.openxmlformats.org/presentationml/2006/ole">
              <mc:AlternateContent xmlns:mc="http://schemas.openxmlformats.org/markup-compatibility/2006">
                <mc:Choice xmlns:v="urn:schemas-microsoft-com:vml" Requires="v">
                  <p:oleObj name="Equation" r:id="rId15" imgW="139680" imgH="164880" progId="Equation.DSMT4">
                    <p:embed/>
                  </p:oleObj>
                </mc:Choice>
                <mc:Fallback>
                  <p:oleObj name="Equation" r:id="rId15" imgW="139680" imgH="164880" progId="Equation.DSMT4">
                    <p:embed/>
                    <p:pic>
                      <p:nvPicPr>
                        <p:cNvPr id="18" name="Object 17">
                          <a:extLst>
                            <a:ext uri="{FF2B5EF4-FFF2-40B4-BE49-F238E27FC236}">
                              <a16:creationId xmlns:a16="http://schemas.microsoft.com/office/drawing/2014/main" id="{5BE3AE8F-C387-4E12-A2C9-DC8970C1835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491880" y="5949280"/>
                          <a:ext cx="370742" cy="437905"/>
                        </a:xfrm>
                        <a:prstGeom prst="rect">
                          <a:avLst/>
                        </a:prstGeom>
                        <a:noFill/>
                      </p:spPr>
                    </p:pic>
                  </p:oleObj>
                </mc:Fallback>
              </mc:AlternateContent>
            </a:graphicData>
          </a:graphic>
        </p:graphicFrame>
        <p:graphicFrame>
          <p:nvGraphicFramePr>
            <p:cNvPr id="19" name="Object 18">
              <a:extLst>
                <a:ext uri="{FF2B5EF4-FFF2-40B4-BE49-F238E27FC236}">
                  <a16:creationId xmlns:a16="http://schemas.microsoft.com/office/drawing/2014/main" id="{8BA522A3-8362-40A7-AB37-460B1A920DDB}"/>
                </a:ext>
              </a:extLst>
            </p:cNvPr>
            <p:cNvGraphicFramePr>
              <a:graphicFrameLocks noChangeAspect="1"/>
            </p:cNvGraphicFramePr>
            <p:nvPr>
              <p:extLst>
                <p:ext uri="{D42A27DB-BD31-4B8C-83A1-F6EECF244321}">
                  <p14:modId xmlns:p14="http://schemas.microsoft.com/office/powerpoint/2010/main" val="1949021027"/>
                </p:ext>
              </p:extLst>
            </p:nvPr>
          </p:nvGraphicFramePr>
          <p:xfrm>
            <a:off x="3131840" y="5373216"/>
            <a:ext cx="437906" cy="437906"/>
          </p:xfrm>
          <a:graphic>
            <a:graphicData uri="http://schemas.openxmlformats.org/presentationml/2006/ole">
              <mc:AlternateContent xmlns:mc="http://schemas.openxmlformats.org/markup-compatibility/2006">
                <mc:Choice xmlns:v="urn:schemas-microsoft-com:vml" Requires="v">
                  <p:oleObj name="Equation" r:id="rId17" imgW="164880" imgH="164880" progId="Equation.DSMT4">
                    <p:embed/>
                  </p:oleObj>
                </mc:Choice>
                <mc:Fallback>
                  <p:oleObj name="Equation" r:id="rId17" imgW="164880" imgH="164880" progId="Equation.DSMT4">
                    <p:embed/>
                    <p:pic>
                      <p:nvPicPr>
                        <p:cNvPr id="19" name="Object 18">
                          <a:extLst>
                            <a:ext uri="{FF2B5EF4-FFF2-40B4-BE49-F238E27FC236}">
                              <a16:creationId xmlns:a16="http://schemas.microsoft.com/office/drawing/2014/main" id="{8BA522A3-8362-40A7-AB37-460B1A920DDB}"/>
                            </a:ext>
                          </a:extLst>
                        </p:cNvPr>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31840" y="5373216"/>
                          <a:ext cx="437906" cy="437906"/>
                        </a:xfrm>
                        <a:prstGeom prst="rect">
                          <a:avLst/>
                        </a:prstGeom>
                        <a:noFill/>
                      </p:spPr>
                    </p:pic>
                  </p:oleObj>
                </mc:Fallback>
              </mc:AlternateContent>
            </a:graphicData>
          </a:graphic>
        </p:graphicFrame>
      </p:grpSp>
      <p:graphicFrame>
        <p:nvGraphicFramePr>
          <p:cNvPr id="21" name="Object 20">
            <a:extLst>
              <a:ext uri="{FF2B5EF4-FFF2-40B4-BE49-F238E27FC236}">
                <a16:creationId xmlns:a16="http://schemas.microsoft.com/office/drawing/2014/main" id="{BEDC5B67-3241-4E50-A788-8B1E0585A14F}"/>
              </a:ext>
            </a:extLst>
          </p:cNvPr>
          <p:cNvGraphicFramePr>
            <a:graphicFrameLocks noChangeAspect="1"/>
          </p:cNvGraphicFramePr>
          <p:nvPr>
            <p:extLst>
              <p:ext uri="{D42A27DB-BD31-4B8C-83A1-F6EECF244321}">
                <p14:modId xmlns:p14="http://schemas.microsoft.com/office/powerpoint/2010/main" val="1712625794"/>
              </p:ext>
            </p:extLst>
          </p:nvPr>
        </p:nvGraphicFramePr>
        <p:xfrm>
          <a:off x="3491880" y="4077072"/>
          <a:ext cx="312738" cy="312738"/>
        </p:xfrm>
        <a:graphic>
          <a:graphicData uri="http://schemas.openxmlformats.org/presentationml/2006/ole">
            <mc:AlternateContent xmlns:mc="http://schemas.openxmlformats.org/markup-compatibility/2006">
              <mc:Choice xmlns:v="urn:schemas-microsoft-com:vml" Requires="v">
                <p:oleObj name="Equation" r:id="rId19" imgW="177480" imgH="177480" progId="Equation.DSMT4">
                  <p:embed/>
                </p:oleObj>
              </mc:Choice>
              <mc:Fallback>
                <p:oleObj name="Equation" r:id="rId19" imgW="177480" imgH="177480" progId="Equation.DSMT4">
                  <p:embed/>
                  <p:pic>
                    <p:nvPicPr>
                      <p:cNvPr id="21" name="Object 20">
                        <a:extLst>
                          <a:ext uri="{FF2B5EF4-FFF2-40B4-BE49-F238E27FC236}">
                            <a16:creationId xmlns:a16="http://schemas.microsoft.com/office/drawing/2014/main" id="{BEDC5B67-3241-4E50-A788-8B1E0585A14F}"/>
                          </a:ext>
                        </a:extLst>
                      </p:cNvPr>
                      <p:cNvPicPr>
                        <a:picLocks noChangeAspect="1" noChangeArrowheads="1"/>
                      </p:cNvPicPr>
                      <p:nvPr/>
                    </p:nvPicPr>
                    <p:blipFill>
                      <a:blip r:embed="rId20"/>
                      <a:srcRect/>
                      <a:stretch>
                        <a:fillRect/>
                      </a:stretch>
                    </p:blipFill>
                    <p:spPr bwMode="auto">
                      <a:xfrm>
                        <a:off x="3491880" y="4077072"/>
                        <a:ext cx="312738"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1">
            <a:extLst>
              <a:ext uri="{FF2B5EF4-FFF2-40B4-BE49-F238E27FC236}">
                <a16:creationId xmlns:a16="http://schemas.microsoft.com/office/drawing/2014/main" id="{382D89B9-B102-47E0-B5EC-72B569AF4188}"/>
              </a:ext>
            </a:extLst>
          </p:cNvPr>
          <p:cNvGraphicFramePr>
            <a:graphicFrameLocks noChangeAspect="1"/>
          </p:cNvGraphicFramePr>
          <p:nvPr>
            <p:extLst>
              <p:ext uri="{D42A27DB-BD31-4B8C-83A1-F6EECF244321}">
                <p14:modId xmlns:p14="http://schemas.microsoft.com/office/powerpoint/2010/main" val="689913437"/>
              </p:ext>
            </p:extLst>
          </p:nvPr>
        </p:nvGraphicFramePr>
        <p:xfrm>
          <a:off x="3131840" y="4509120"/>
          <a:ext cx="1204913" cy="446088"/>
        </p:xfrm>
        <a:graphic>
          <a:graphicData uri="http://schemas.openxmlformats.org/presentationml/2006/ole">
            <mc:AlternateContent xmlns:mc="http://schemas.openxmlformats.org/markup-compatibility/2006">
              <mc:Choice xmlns:v="urn:schemas-microsoft-com:vml" Requires="v">
                <p:oleObj name="Equation" r:id="rId21" imgW="685800" imgH="253800" progId="Equation.DSMT4">
                  <p:embed/>
                </p:oleObj>
              </mc:Choice>
              <mc:Fallback>
                <p:oleObj name="Equation" r:id="rId21" imgW="685800" imgH="253800" progId="Equation.DSMT4">
                  <p:embed/>
                  <p:pic>
                    <p:nvPicPr>
                      <p:cNvPr id="22" name="Object 21">
                        <a:extLst>
                          <a:ext uri="{FF2B5EF4-FFF2-40B4-BE49-F238E27FC236}">
                            <a16:creationId xmlns:a16="http://schemas.microsoft.com/office/drawing/2014/main" id="{382D89B9-B102-47E0-B5EC-72B569AF4188}"/>
                          </a:ext>
                        </a:extLst>
                      </p:cNvPr>
                      <p:cNvPicPr>
                        <a:picLocks noChangeAspect="1" noChangeArrowheads="1"/>
                      </p:cNvPicPr>
                      <p:nvPr/>
                    </p:nvPicPr>
                    <p:blipFill>
                      <a:blip r:embed="rId22"/>
                      <a:srcRect/>
                      <a:stretch>
                        <a:fillRect/>
                      </a:stretch>
                    </p:blipFill>
                    <p:spPr bwMode="auto">
                      <a:xfrm>
                        <a:off x="3131840" y="4509120"/>
                        <a:ext cx="1204913"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 name="TextBox 22">
            <a:extLst>
              <a:ext uri="{FF2B5EF4-FFF2-40B4-BE49-F238E27FC236}">
                <a16:creationId xmlns:a16="http://schemas.microsoft.com/office/drawing/2014/main" id="{F008187A-23CF-45CB-A4FF-C9E8FC653F6F}"/>
              </a:ext>
            </a:extLst>
          </p:cNvPr>
          <p:cNvSpPr txBox="1"/>
          <p:nvPr/>
        </p:nvSpPr>
        <p:spPr>
          <a:xfrm>
            <a:off x="4716016" y="3068960"/>
            <a:ext cx="4104456" cy="1061829"/>
          </a:xfrm>
          <a:prstGeom prst="rect">
            <a:avLst/>
          </a:prstGeom>
          <a:noFill/>
        </p:spPr>
        <p:txBody>
          <a:bodyPr wrap="square" rtlCol="0">
            <a:spAutoFit/>
          </a:bodyPr>
          <a:lstStyle/>
          <a:p>
            <a:pPr algn="ctr"/>
            <a:r>
              <a:rPr lang="en-CA" sz="2100" dirty="0">
                <a:solidFill>
                  <a:srgbClr val="FF0000"/>
                </a:solidFill>
              </a:rPr>
              <a:t>When Jason catches up to Alan, the distance they both travel will be equal:</a:t>
            </a:r>
          </a:p>
        </p:txBody>
      </p:sp>
      <p:graphicFrame>
        <p:nvGraphicFramePr>
          <p:cNvPr id="24" name="Object 23">
            <a:extLst>
              <a:ext uri="{FF2B5EF4-FFF2-40B4-BE49-F238E27FC236}">
                <a16:creationId xmlns:a16="http://schemas.microsoft.com/office/drawing/2014/main" id="{9FE7E1BE-3E9F-4F77-BF1D-05D56C706E40}"/>
              </a:ext>
            </a:extLst>
          </p:cNvPr>
          <p:cNvGraphicFramePr>
            <a:graphicFrameLocks noChangeAspect="1"/>
          </p:cNvGraphicFramePr>
          <p:nvPr>
            <p:extLst>
              <p:ext uri="{D42A27DB-BD31-4B8C-83A1-F6EECF244321}">
                <p14:modId xmlns:p14="http://schemas.microsoft.com/office/powerpoint/2010/main" val="2740560098"/>
              </p:ext>
            </p:extLst>
          </p:nvPr>
        </p:nvGraphicFramePr>
        <p:xfrm>
          <a:off x="5940152" y="4077072"/>
          <a:ext cx="1695450" cy="446087"/>
        </p:xfrm>
        <a:graphic>
          <a:graphicData uri="http://schemas.openxmlformats.org/presentationml/2006/ole">
            <mc:AlternateContent xmlns:mc="http://schemas.openxmlformats.org/markup-compatibility/2006">
              <mc:Choice xmlns:v="urn:schemas-microsoft-com:vml" Requires="v">
                <p:oleObj name="Equation" r:id="rId23" imgW="965160" imgH="253800" progId="Equation.DSMT4">
                  <p:embed/>
                </p:oleObj>
              </mc:Choice>
              <mc:Fallback>
                <p:oleObj name="Equation" r:id="rId23" imgW="965160" imgH="253800" progId="Equation.DSMT4">
                  <p:embed/>
                  <p:pic>
                    <p:nvPicPr>
                      <p:cNvPr id="24" name="Object 23">
                        <a:extLst>
                          <a:ext uri="{FF2B5EF4-FFF2-40B4-BE49-F238E27FC236}">
                            <a16:creationId xmlns:a16="http://schemas.microsoft.com/office/drawing/2014/main" id="{9FE7E1BE-3E9F-4F77-BF1D-05D56C706E40}"/>
                          </a:ext>
                        </a:extLst>
                      </p:cNvPr>
                      <p:cNvPicPr>
                        <a:picLocks noChangeAspect="1" noChangeArrowheads="1"/>
                      </p:cNvPicPr>
                      <p:nvPr/>
                    </p:nvPicPr>
                    <p:blipFill>
                      <a:blip r:embed="rId24"/>
                      <a:srcRect/>
                      <a:stretch>
                        <a:fillRect/>
                      </a:stretch>
                    </p:blipFill>
                    <p:spPr bwMode="auto">
                      <a:xfrm>
                        <a:off x="5940152" y="4077072"/>
                        <a:ext cx="1695450" cy="4460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5" name="Object 24">
            <a:extLst>
              <a:ext uri="{FF2B5EF4-FFF2-40B4-BE49-F238E27FC236}">
                <a16:creationId xmlns:a16="http://schemas.microsoft.com/office/drawing/2014/main" id="{C9C470F9-51E1-488F-9F29-1334D89183F8}"/>
              </a:ext>
            </a:extLst>
          </p:cNvPr>
          <p:cNvGraphicFramePr>
            <a:graphicFrameLocks noChangeAspect="1"/>
          </p:cNvGraphicFramePr>
          <p:nvPr>
            <p:extLst>
              <p:ext uri="{D42A27DB-BD31-4B8C-83A1-F6EECF244321}">
                <p14:modId xmlns:p14="http://schemas.microsoft.com/office/powerpoint/2010/main" val="1980412120"/>
              </p:ext>
            </p:extLst>
          </p:nvPr>
        </p:nvGraphicFramePr>
        <p:xfrm>
          <a:off x="5940152" y="4509120"/>
          <a:ext cx="1673225" cy="312738"/>
        </p:xfrm>
        <a:graphic>
          <a:graphicData uri="http://schemas.openxmlformats.org/presentationml/2006/ole">
            <mc:AlternateContent xmlns:mc="http://schemas.openxmlformats.org/markup-compatibility/2006">
              <mc:Choice xmlns:v="urn:schemas-microsoft-com:vml" Requires="v">
                <p:oleObj name="Equation" r:id="rId25" imgW="952200" imgH="177480" progId="Equation.DSMT4">
                  <p:embed/>
                </p:oleObj>
              </mc:Choice>
              <mc:Fallback>
                <p:oleObj name="Equation" r:id="rId25" imgW="952200" imgH="177480" progId="Equation.DSMT4">
                  <p:embed/>
                  <p:pic>
                    <p:nvPicPr>
                      <p:cNvPr id="25" name="Object 24">
                        <a:extLst>
                          <a:ext uri="{FF2B5EF4-FFF2-40B4-BE49-F238E27FC236}">
                            <a16:creationId xmlns:a16="http://schemas.microsoft.com/office/drawing/2014/main" id="{C9C470F9-51E1-488F-9F29-1334D89183F8}"/>
                          </a:ext>
                        </a:extLst>
                      </p:cNvPr>
                      <p:cNvPicPr>
                        <a:picLocks noChangeAspect="1" noChangeArrowheads="1"/>
                      </p:cNvPicPr>
                      <p:nvPr/>
                    </p:nvPicPr>
                    <p:blipFill>
                      <a:blip r:embed="rId26"/>
                      <a:srcRect/>
                      <a:stretch>
                        <a:fillRect/>
                      </a:stretch>
                    </p:blipFill>
                    <p:spPr bwMode="auto">
                      <a:xfrm>
                        <a:off x="5940152" y="4509120"/>
                        <a:ext cx="1673225"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5">
            <a:extLst>
              <a:ext uri="{FF2B5EF4-FFF2-40B4-BE49-F238E27FC236}">
                <a16:creationId xmlns:a16="http://schemas.microsoft.com/office/drawing/2014/main" id="{6F256E0B-A0FC-4D0C-880B-6F85AF57AA7C}"/>
              </a:ext>
            </a:extLst>
          </p:cNvPr>
          <p:cNvGraphicFramePr>
            <a:graphicFrameLocks noChangeAspect="1"/>
          </p:cNvGraphicFramePr>
          <p:nvPr>
            <p:extLst>
              <p:ext uri="{D42A27DB-BD31-4B8C-83A1-F6EECF244321}">
                <p14:modId xmlns:p14="http://schemas.microsoft.com/office/powerpoint/2010/main" val="157477568"/>
              </p:ext>
            </p:extLst>
          </p:nvPr>
        </p:nvGraphicFramePr>
        <p:xfrm>
          <a:off x="5724128" y="4869160"/>
          <a:ext cx="1182688" cy="312737"/>
        </p:xfrm>
        <a:graphic>
          <a:graphicData uri="http://schemas.openxmlformats.org/presentationml/2006/ole">
            <mc:AlternateContent xmlns:mc="http://schemas.openxmlformats.org/markup-compatibility/2006">
              <mc:Choice xmlns:v="urn:schemas-microsoft-com:vml" Requires="v">
                <p:oleObj name="Equation" r:id="rId27" imgW="672840" imgH="177480" progId="Equation.DSMT4">
                  <p:embed/>
                </p:oleObj>
              </mc:Choice>
              <mc:Fallback>
                <p:oleObj name="Equation" r:id="rId27" imgW="672840" imgH="177480" progId="Equation.DSMT4">
                  <p:embed/>
                  <p:pic>
                    <p:nvPicPr>
                      <p:cNvPr id="26" name="Object 25">
                        <a:extLst>
                          <a:ext uri="{FF2B5EF4-FFF2-40B4-BE49-F238E27FC236}">
                            <a16:creationId xmlns:a16="http://schemas.microsoft.com/office/drawing/2014/main" id="{6F256E0B-A0FC-4D0C-880B-6F85AF57AA7C}"/>
                          </a:ext>
                        </a:extLst>
                      </p:cNvPr>
                      <p:cNvPicPr>
                        <a:picLocks noChangeAspect="1" noChangeArrowheads="1"/>
                      </p:cNvPicPr>
                      <p:nvPr/>
                    </p:nvPicPr>
                    <p:blipFill>
                      <a:blip r:embed="rId28"/>
                      <a:srcRect/>
                      <a:stretch>
                        <a:fillRect/>
                      </a:stretch>
                    </p:blipFill>
                    <p:spPr bwMode="auto">
                      <a:xfrm>
                        <a:off x="5724128" y="4869160"/>
                        <a:ext cx="1182688" cy="312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 name="Object 26">
            <a:extLst>
              <a:ext uri="{FF2B5EF4-FFF2-40B4-BE49-F238E27FC236}">
                <a16:creationId xmlns:a16="http://schemas.microsoft.com/office/drawing/2014/main" id="{9C0DC3C6-78B4-4D0B-80A5-BEF83CFB7878}"/>
              </a:ext>
            </a:extLst>
          </p:cNvPr>
          <p:cNvGraphicFramePr>
            <a:graphicFrameLocks noChangeAspect="1"/>
          </p:cNvGraphicFramePr>
          <p:nvPr>
            <p:extLst>
              <p:ext uri="{D42A27DB-BD31-4B8C-83A1-F6EECF244321}">
                <p14:modId xmlns:p14="http://schemas.microsoft.com/office/powerpoint/2010/main" val="2674558582"/>
              </p:ext>
            </p:extLst>
          </p:nvPr>
        </p:nvGraphicFramePr>
        <p:xfrm>
          <a:off x="6012160" y="5229200"/>
          <a:ext cx="803275" cy="312738"/>
        </p:xfrm>
        <a:graphic>
          <a:graphicData uri="http://schemas.openxmlformats.org/presentationml/2006/ole">
            <mc:AlternateContent xmlns:mc="http://schemas.openxmlformats.org/markup-compatibility/2006">
              <mc:Choice xmlns:v="urn:schemas-microsoft-com:vml" Requires="v">
                <p:oleObj name="Equation" r:id="rId29" imgW="457200" imgH="177480" progId="Equation.DSMT4">
                  <p:embed/>
                </p:oleObj>
              </mc:Choice>
              <mc:Fallback>
                <p:oleObj name="Equation" r:id="rId29" imgW="457200" imgH="177480" progId="Equation.DSMT4">
                  <p:embed/>
                  <p:pic>
                    <p:nvPicPr>
                      <p:cNvPr id="27" name="Object 26">
                        <a:extLst>
                          <a:ext uri="{FF2B5EF4-FFF2-40B4-BE49-F238E27FC236}">
                            <a16:creationId xmlns:a16="http://schemas.microsoft.com/office/drawing/2014/main" id="{9C0DC3C6-78B4-4D0B-80A5-BEF83CFB7878}"/>
                          </a:ext>
                        </a:extLst>
                      </p:cNvPr>
                      <p:cNvPicPr>
                        <a:picLocks noChangeAspect="1" noChangeArrowheads="1"/>
                      </p:cNvPicPr>
                      <p:nvPr/>
                    </p:nvPicPr>
                    <p:blipFill>
                      <a:blip r:embed="rId30"/>
                      <a:srcRect/>
                      <a:stretch>
                        <a:fillRect/>
                      </a:stretch>
                    </p:blipFill>
                    <p:spPr bwMode="auto">
                      <a:xfrm>
                        <a:off x="6012160" y="5229200"/>
                        <a:ext cx="803275"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8" name="TextBox 27">
            <a:extLst>
              <a:ext uri="{FF2B5EF4-FFF2-40B4-BE49-F238E27FC236}">
                <a16:creationId xmlns:a16="http://schemas.microsoft.com/office/drawing/2014/main" id="{C1F1CC03-968C-4632-A037-FCBA350BE3C5}"/>
              </a:ext>
            </a:extLst>
          </p:cNvPr>
          <p:cNvSpPr txBox="1"/>
          <p:nvPr/>
        </p:nvSpPr>
        <p:spPr>
          <a:xfrm>
            <a:off x="4067944" y="5589240"/>
            <a:ext cx="4932040" cy="738664"/>
          </a:xfrm>
          <a:prstGeom prst="rect">
            <a:avLst/>
          </a:prstGeom>
          <a:solidFill>
            <a:schemeClr val="bg1"/>
          </a:solidFill>
        </p:spPr>
        <p:txBody>
          <a:bodyPr wrap="square" rtlCol="0">
            <a:spAutoFit/>
          </a:bodyPr>
          <a:lstStyle/>
          <a:p>
            <a:pPr algn="ctr"/>
            <a:r>
              <a:rPr lang="en-CA" sz="2100" dirty="0">
                <a:solidFill>
                  <a:srgbClr val="FF0000"/>
                </a:solidFill>
              </a:rPr>
              <a:t>ALWAYS Write a CONCLUDING SENTENCE!!!!!</a:t>
            </a:r>
          </a:p>
        </p:txBody>
      </p:sp>
    </p:spTree>
    <p:extLst>
      <p:ext uri="{BB962C8B-B14F-4D97-AF65-F5344CB8AC3E}">
        <p14:creationId xmlns:p14="http://schemas.microsoft.com/office/powerpoint/2010/main" val="2822778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fade">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21"/>
                                        </p:tgtEl>
                                        <p:attrNameLst>
                                          <p:attrName>style.visibility</p:attrName>
                                        </p:attrNameLst>
                                      </p:cBhvr>
                                      <p:to>
                                        <p:strVal val="visible"/>
                                      </p:to>
                                    </p:set>
                                    <p:animEffect transition="in" filter="fade">
                                      <p:cBhvr>
                                        <p:cTn id="52" dur="500"/>
                                        <p:tgtEl>
                                          <p:spTgt spid="2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fade">
                                      <p:cBhvr>
                                        <p:cTn id="57" dur="500"/>
                                        <p:tgtEl>
                                          <p:spTgt spid="22"/>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3"/>
                                        </p:tgtEl>
                                        <p:attrNameLst>
                                          <p:attrName>style.visibility</p:attrName>
                                        </p:attrNameLst>
                                      </p:cBhvr>
                                      <p:to>
                                        <p:strVal val="visible"/>
                                      </p:to>
                                    </p:set>
                                    <p:animEffect transition="in" filter="fade">
                                      <p:cBhvr>
                                        <p:cTn id="62" dur="500"/>
                                        <p:tgtEl>
                                          <p:spTgt spid="23"/>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fade">
                                      <p:cBhvr>
                                        <p:cTn id="82" dur="500"/>
                                        <p:tgtEl>
                                          <p:spTgt spid="27"/>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fade">
                                      <p:cBhvr>
                                        <p:cTn id="8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12" grpId="0"/>
      <p:bldP spid="23" grpId="0"/>
      <p:bldP spid="2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D8E08475-AA11-497A-BA7E-7AD0926F31C4}"/>
              </a:ext>
            </a:extLst>
          </p:cNvPr>
          <p:cNvSpPr>
            <a:spLocks noGrp="1"/>
          </p:cNvSpPr>
          <p:nvPr>
            <p:ph sz="quarter" idx="1"/>
          </p:nvPr>
        </p:nvSpPr>
        <p:spPr>
          <a:xfrm>
            <a:off x="107504" y="1556792"/>
            <a:ext cx="8424936" cy="1252736"/>
          </a:xfrm>
        </p:spPr>
        <p:txBody>
          <a:bodyPr>
            <a:normAutofit/>
          </a:bodyPr>
          <a:lstStyle/>
          <a:p>
            <a:pPr marL="0" indent="0">
              <a:buNone/>
            </a:pPr>
            <a:r>
              <a:rPr lang="en-CA" sz="2100" dirty="0"/>
              <a:t>Q2: Driving between two towns at 120 km/h instead of 80km/h saves 10 minutes. What is the distance in kilometres between the two towns? </a:t>
            </a:r>
          </a:p>
        </p:txBody>
      </p:sp>
      <p:pic>
        <p:nvPicPr>
          <p:cNvPr id="6" name="Picture 5">
            <a:extLst>
              <a:ext uri="{FF2B5EF4-FFF2-40B4-BE49-F238E27FC236}">
                <a16:creationId xmlns:a16="http://schemas.microsoft.com/office/drawing/2014/main" id="{D2977465-F0E1-4A3C-B233-5980ECA0FF97}"/>
              </a:ext>
            </a:extLst>
          </p:cNvPr>
          <p:cNvPicPr>
            <a:picLocks noChangeAspect="1"/>
          </p:cNvPicPr>
          <p:nvPr/>
        </p:nvPicPr>
        <p:blipFill>
          <a:blip r:embed="rId3"/>
          <a:stretch>
            <a:fillRect/>
          </a:stretch>
        </p:blipFill>
        <p:spPr>
          <a:xfrm>
            <a:off x="107504" y="2708920"/>
            <a:ext cx="8568952" cy="1681991"/>
          </a:xfrm>
          <a:prstGeom prst="rect">
            <a:avLst/>
          </a:prstGeom>
        </p:spPr>
      </p:pic>
      <p:sp>
        <p:nvSpPr>
          <p:cNvPr id="7" name="Content Placeholder 2">
            <a:extLst>
              <a:ext uri="{FF2B5EF4-FFF2-40B4-BE49-F238E27FC236}">
                <a16:creationId xmlns:a16="http://schemas.microsoft.com/office/drawing/2014/main" id="{F2DF897F-1D81-471A-927B-4FB9B5F2C0E8}"/>
              </a:ext>
            </a:extLst>
          </p:cNvPr>
          <p:cNvSpPr txBox="1">
            <a:spLocks/>
          </p:cNvSpPr>
          <p:nvPr/>
        </p:nvSpPr>
        <p:spPr>
          <a:xfrm>
            <a:off x="107504" y="188640"/>
            <a:ext cx="8424936" cy="125273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Q1: Cindy can run twice as fast downhill than uphill.  It took her 45min to run 5000m up a hill and return back.  What is her speed going up hill and down hill?</a:t>
            </a:r>
          </a:p>
          <a:p>
            <a:endParaRPr lang="en-CA" sz="2100" dirty="0"/>
          </a:p>
        </p:txBody>
      </p:sp>
      <p:sp>
        <p:nvSpPr>
          <p:cNvPr id="8" name="Title 1">
            <a:extLst>
              <a:ext uri="{FF2B5EF4-FFF2-40B4-BE49-F238E27FC236}">
                <a16:creationId xmlns:a16="http://schemas.microsoft.com/office/drawing/2014/main" id="{04760AC5-010E-47F2-A1F6-67BE19AB0B6C}"/>
              </a:ext>
            </a:extLst>
          </p:cNvPr>
          <p:cNvSpPr txBox="1">
            <a:spLocks/>
          </p:cNvSpPr>
          <p:nvPr/>
        </p:nvSpPr>
        <p:spPr>
          <a:xfrm>
            <a:off x="107504" y="4437112"/>
            <a:ext cx="8623738" cy="1940618"/>
          </a:xfrm>
          <a:prstGeom prst="rect">
            <a:avLst/>
          </a:prstGeom>
        </p:spPr>
        <p:txBody>
          <a:bodyPr vert="horz" anchor="b">
            <a:normAutofit fontScale="97500"/>
          </a:bodyPr>
          <a:lstStyle>
            <a:lvl1pPr algn="l" rtl="0" eaLnBrk="1" latinLnBrk="0" hangingPunct="1">
              <a:spcBef>
                <a:spcPct val="0"/>
              </a:spcBef>
              <a:buNone/>
              <a:defRPr kumimoji="0" sz="3000" b="0" kern="1200" cap="small" baseline="0">
                <a:solidFill>
                  <a:schemeClr val="tx2"/>
                </a:solidFill>
                <a:latin typeface="+mj-lt"/>
                <a:ea typeface="+mj-ea"/>
                <a:cs typeface="+mj-cs"/>
              </a:defRPr>
            </a:lvl1pPr>
          </a:lstStyle>
          <a:p>
            <a:r>
              <a:rPr lang="en-CA" sz="1900" dirty="0">
                <a:latin typeface="+mn-lt"/>
              </a:rPr>
              <a:t>Q4: Two students are standing on a bridge 2/7 of the distance from one end.  A train from afar is coming at 60km/h.  One student runs to the beginning of the bridge and misses the train.  The other student runs to the end of the bridge and also misses the train.  If both students are travelling at the same speed, what is their speed? </a:t>
            </a:r>
          </a:p>
        </p:txBody>
      </p:sp>
    </p:spTree>
    <p:extLst>
      <p:ext uri="{BB962C8B-B14F-4D97-AF65-F5344CB8AC3E}">
        <p14:creationId xmlns:p14="http://schemas.microsoft.com/office/powerpoint/2010/main" val="25190750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2A3F6394-6A05-46BF-8BD1-A3F045DFD47A}"/>
              </a:ext>
            </a:extLst>
          </p:cNvPr>
          <p:cNvSpPr txBox="1">
            <a:spLocks/>
          </p:cNvSpPr>
          <p:nvPr/>
        </p:nvSpPr>
        <p:spPr>
          <a:xfrm>
            <a:off x="179512" y="116632"/>
            <a:ext cx="8424936" cy="125273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Q1: Cindy can run twice as fast downhill than uphill.  It took her 45min to run 5000m up a hill and return back.  What is her speed going up hill and down hill?</a:t>
            </a:r>
          </a:p>
          <a:p>
            <a:endParaRPr lang="en-CA" sz="2100" dirty="0"/>
          </a:p>
        </p:txBody>
      </p:sp>
    </p:spTree>
    <p:extLst>
      <p:ext uri="{BB962C8B-B14F-4D97-AF65-F5344CB8AC3E}">
        <p14:creationId xmlns:p14="http://schemas.microsoft.com/office/powerpoint/2010/main" val="1501652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260648"/>
            <a:ext cx="8075240" cy="1252736"/>
          </a:xfrm>
        </p:spPr>
        <p:txBody>
          <a:bodyPr/>
          <a:lstStyle/>
          <a:p>
            <a:pPr marL="0" indent="0">
              <a:buNone/>
            </a:pPr>
            <a:r>
              <a:rPr lang="en-CA" dirty="0"/>
              <a:t>Driving between two towns at 120 km/h instead of 80km/h saves 10 minutes. What is the distance in kilometres between the two towns? </a:t>
            </a:r>
          </a:p>
          <a:p>
            <a:endParaRPr lang="en-CA" dirty="0"/>
          </a:p>
        </p:txBody>
      </p:sp>
      <p:sp>
        <p:nvSpPr>
          <p:cNvPr id="4" name="TextBox 3"/>
          <p:cNvSpPr txBox="1"/>
          <p:nvPr/>
        </p:nvSpPr>
        <p:spPr>
          <a:xfrm>
            <a:off x="5868144" y="1556792"/>
            <a:ext cx="2661306" cy="430887"/>
          </a:xfrm>
          <a:prstGeom prst="rect">
            <a:avLst/>
          </a:prstGeom>
          <a:noFill/>
        </p:spPr>
        <p:txBody>
          <a:bodyPr wrap="none" rtlCol="0">
            <a:spAutoFit/>
          </a:bodyPr>
          <a:lstStyle/>
          <a:p>
            <a:r>
              <a:rPr lang="en-CA" sz="2200" dirty="0">
                <a:solidFill>
                  <a:srgbClr val="FF0000"/>
                </a:solidFill>
              </a:rPr>
              <a:t>Make a STD chart:</a:t>
            </a:r>
          </a:p>
        </p:txBody>
      </p:sp>
      <p:graphicFrame>
        <p:nvGraphicFramePr>
          <p:cNvPr id="2" name="Object 1"/>
          <p:cNvGraphicFramePr>
            <a:graphicFrameLocks noChangeAspect="1"/>
          </p:cNvGraphicFramePr>
          <p:nvPr>
            <p:extLst>
              <p:ext uri="{D42A27DB-BD31-4B8C-83A1-F6EECF244321}">
                <p14:modId xmlns:p14="http://schemas.microsoft.com/office/powerpoint/2010/main" val="793436601"/>
              </p:ext>
            </p:extLst>
          </p:nvPr>
        </p:nvGraphicFramePr>
        <p:xfrm>
          <a:off x="251520" y="1628800"/>
          <a:ext cx="5493182" cy="1728192"/>
        </p:xfrm>
        <a:graphic>
          <a:graphicData uri="http://schemas.openxmlformats.org/presentationml/2006/ole">
            <mc:AlternateContent xmlns:mc="http://schemas.openxmlformats.org/markup-compatibility/2006">
              <mc:Choice xmlns:v="urn:schemas-microsoft-com:vml" Requires="v">
                <p:oleObj name="Equation" r:id="rId3" imgW="2260440" imgH="711000" progId="Equation.DSMT4">
                  <p:embed/>
                </p:oleObj>
              </mc:Choice>
              <mc:Fallback>
                <p:oleObj name="Equation" r:id="rId3" imgW="2260440" imgH="711000" progId="Equation.DSMT4">
                  <p:embed/>
                  <p:pic>
                    <p:nvPicPr>
                      <p:cNvPr id="2"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520" y="1628800"/>
                        <a:ext cx="5493182" cy="172819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221847239"/>
              </p:ext>
            </p:extLst>
          </p:nvPr>
        </p:nvGraphicFramePr>
        <p:xfrm>
          <a:off x="1619672" y="2276872"/>
          <a:ext cx="1093788" cy="312738"/>
        </p:xfrm>
        <a:graphic>
          <a:graphicData uri="http://schemas.openxmlformats.org/presentationml/2006/ole">
            <mc:AlternateContent xmlns:mc="http://schemas.openxmlformats.org/markup-compatibility/2006">
              <mc:Choice xmlns:v="urn:schemas-microsoft-com:vml" Requires="v">
                <p:oleObj name="Equation" r:id="rId5" imgW="622080" imgH="177480" progId="Equation.DSMT4">
                  <p:embed/>
                </p:oleObj>
              </mc:Choice>
              <mc:Fallback>
                <p:oleObj name="Equation" r:id="rId5" imgW="622080" imgH="177480" progId="Equation.DSMT4">
                  <p:embed/>
                  <p:pic>
                    <p:nvPicPr>
                      <p:cNvPr id="5"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19672" y="2276872"/>
                        <a:ext cx="1093788"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3663916949"/>
              </p:ext>
            </p:extLst>
          </p:nvPr>
        </p:nvGraphicFramePr>
        <p:xfrm>
          <a:off x="1667346" y="2852936"/>
          <a:ext cx="960438" cy="312738"/>
        </p:xfrm>
        <a:graphic>
          <a:graphicData uri="http://schemas.openxmlformats.org/presentationml/2006/ole">
            <mc:AlternateContent xmlns:mc="http://schemas.openxmlformats.org/markup-compatibility/2006">
              <mc:Choice xmlns:v="urn:schemas-microsoft-com:vml" Requires="v">
                <p:oleObj name="Equation" r:id="rId7" imgW="545760" imgH="177480" progId="Equation.DSMT4">
                  <p:embed/>
                </p:oleObj>
              </mc:Choice>
              <mc:Fallback>
                <p:oleObj name="Equation" r:id="rId7" imgW="545760" imgH="177480" progId="Equation.DSMT4">
                  <p:embed/>
                  <p:pic>
                    <p:nvPicPr>
                      <p:cNvPr id="6"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7346" y="2852936"/>
                        <a:ext cx="960438"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153677232"/>
              </p:ext>
            </p:extLst>
          </p:nvPr>
        </p:nvGraphicFramePr>
        <p:xfrm>
          <a:off x="3264297" y="2348880"/>
          <a:ext cx="155575" cy="268288"/>
        </p:xfrm>
        <a:graphic>
          <a:graphicData uri="http://schemas.openxmlformats.org/presentationml/2006/ole">
            <mc:AlternateContent xmlns:mc="http://schemas.openxmlformats.org/markup-compatibility/2006">
              <mc:Choice xmlns:v="urn:schemas-microsoft-com:vml" Requires="v">
                <p:oleObj name="Equation" r:id="rId9" imgW="88560" imgH="152280" progId="Equation.DSMT4">
                  <p:embed/>
                </p:oleObj>
              </mc:Choice>
              <mc:Fallback>
                <p:oleObj name="Equation" r:id="rId9" imgW="88560" imgH="152280" progId="Equation.DSMT4">
                  <p:embed/>
                  <p:pic>
                    <p:nvPicPr>
                      <p:cNvPr id="7" name="Object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64297" y="2348880"/>
                        <a:ext cx="155575" cy="2682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907065640"/>
              </p:ext>
            </p:extLst>
          </p:nvPr>
        </p:nvGraphicFramePr>
        <p:xfrm>
          <a:off x="3059832" y="2736850"/>
          <a:ext cx="504056" cy="603759"/>
        </p:xfrm>
        <a:graphic>
          <a:graphicData uri="http://schemas.openxmlformats.org/presentationml/2006/ole">
            <mc:AlternateContent xmlns:mc="http://schemas.openxmlformats.org/markup-compatibility/2006">
              <mc:Choice xmlns:v="urn:schemas-microsoft-com:vml" Requires="v">
                <p:oleObj name="Equation" r:id="rId11" imgW="330120" imgH="393480" progId="Equation.DSMT4">
                  <p:embed/>
                </p:oleObj>
              </mc:Choice>
              <mc:Fallback>
                <p:oleObj name="Equation" r:id="rId11" imgW="330120" imgH="393480" progId="Equation.DSMT4">
                  <p:embed/>
                  <p:pic>
                    <p:nvPicPr>
                      <p:cNvPr id="8" name="Object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59832" y="2736850"/>
                        <a:ext cx="504056" cy="603759"/>
                      </a:xfrm>
                      <a:prstGeom prst="rect">
                        <a:avLst/>
                      </a:prstGeom>
                      <a:noFill/>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1806738339"/>
              </p:ext>
            </p:extLst>
          </p:nvPr>
        </p:nvGraphicFramePr>
        <p:xfrm>
          <a:off x="4236914" y="2324175"/>
          <a:ext cx="955675" cy="312737"/>
        </p:xfrm>
        <a:graphic>
          <a:graphicData uri="http://schemas.openxmlformats.org/presentationml/2006/ole">
            <mc:AlternateContent xmlns:mc="http://schemas.openxmlformats.org/markup-compatibility/2006">
              <mc:Choice xmlns:v="urn:schemas-microsoft-com:vml" Requires="v">
                <p:oleObj name="Equation" r:id="rId13" imgW="545760" imgH="177480" progId="Equation.DSMT4">
                  <p:embed/>
                </p:oleObj>
              </mc:Choice>
              <mc:Fallback>
                <p:oleObj name="Equation" r:id="rId13" imgW="545760" imgH="177480" progId="Equation.DSMT4">
                  <p:embed/>
                  <p:pic>
                    <p:nvPicPr>
                      <p:cNvPr id="9" name="Object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236914" y="2324175"/>
                        <a:ext cx="955675" cy="312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610047377"/>
              </p:ext>
            </p:extLst>
          </p:nvPr>
        </p:nvGraphicFramePr>
        <p:xfrm>
          <a:off x="3996804" y="2636912"/>
          <a:ext cx="1511300" cy="758825"/>
        </p:xfrm>
        <a:graphic>
          <a:graphicData uri="http://schemas.openxmlformats.org/presentationml/2006/ole">
            <mc:AlternateContent xmlns:mc="http://schemas.openxmlformats.org/markup-compatibility/2006">
              <mc:Choice xmlns:v="urn:schemas-microsoft-com:vml" Requires="v">
                <p:oleObj name="Equation" r:id="rId15" imgW="863280" imgH="431640" progId="Equation.DSMT4">
                  <p:embed/>
                </p:oleObj>
              </mc:Choice>
              <mc:Fallback>
                <p:oleObj name="Equation" r:id="rId15" imgW="863280" imgH="431640" progId="Equation.DSMT4">
                  <p:embed/>
                  <p:pic>
                    <p:nvPicPr>
                      <p:cNvPr id="10" name="Object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996804" y="2636912"/>
                        <a:ext cx="1511300"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Box 10"/>
          <p:cNvSpPr txBox="1"/>
          <p:nvPr/>
        </p:nvSpPr>
        <p:spPr>
          <a:xfrm>
            <a:off x="5870499" y="2062009"/>
            <a:ext cx="3021981" cy="1107996"/>
          </a:xfrm>
          <a:prstGeom prst="rect">
            <a:avLst/>
          </a:prstGeom>
          <a:noFill/>
        </p:spPr>
        <p:txBody>
          <a:bodyPr wrap="none" rtlCol="0">
            <a:spAutoFit/>
          </a:bodyPr>
          <a:lstStyle/>
          <a:p>
            <a:r>
              <a:rPr lang="en-CA" sz="2200" dirty="0">
                <a:solidFill>
                  <a:srgbClr val="FF0000"/>
                </a:solidFill>
              </a:rPr>
              <a:t>Your units should be</a:t>
            </a:r>
          </a:p>
          <a:p>
            <a:r>
              <a:rPr lang="en-CA" sz="2200" dirty="0">
                <a:solidFill>
                  <a:srgbClr val="FF0000"/>
                </a:solidFill>
              </a:rPr>
              <a:t>in hours b/c the speed</a:t>
            </a:r>
            <a:br>
              <a:rPr lang="en-CA" sz="2200" dirty="0">
                <a:solidFill>
                  <a:srgbClr val="FF0000"/>
                </a:solidFill>
              </a:rPr>
            </a:br>
            <a:r>
              <a:rPr lang="en-CA" sz="2200" dirty="0">
                <a:solidFill>
                  <a:srgbClr val="FF0000"/>
                </a:solidFill>
              </a:rPr>
              <a:t>is measure in hours</a:t>
            </a:r>
          </a:p>
        </p:txBody>
      </p:sp>
      <p:sp>
        <p:nvSpPr>
          <p:cNvPr id="12" name="TextBox 11"/>
          <p:cNvSpPr txBox="1"/>
          <p:nvPr/>
        </p:nvSpPr>
        <p:spPr>
          <a:xfrm>
            <a:off x="5796136" y="3214137"/>
            <a:ext cx="3191899" cy="430887"/>
          </a:xfrm>
          <a:prstGeom prst="rect">
            <a:avLst/>
          </a:prstGeom>
          <a:noFill/>
        </p:spPr>
        <p:txBody>
          <a:bodyPr wrap="none" rtlCol="0">
            <a:spAutoFit/>
          </a:bodyPr>
          <a:lstStyle/>
          <a:p>
            <a:r>
              <a:rPr lang="en-CA" sz="2200" dirty="0">
                <a:solidFill>
                  <a:srgbClr val="FF0000"/>
                </a:solidFill>
              </a:rPr>
              <a:t>10min is 1/6 of an hour</a:t>
            </a:r>
          </a:p>
        </p:txBody>
      </p:sp>
      <p:sp>
        <p:nvSpPr>
          <p:cNvPr id="13" name="TextBox 12"/>
          <p:cNvSpPr txBox="1"/>
          <p:nvPr/>
        </p:nvSpPr>
        <p:spPr>
          <a:xfrm>
            <a:off x="5796136" y="3718193"/>
            <a:ext cx="3026791" cy="769441"/>
          </a:xfrm>
          <a:prstGeom prst="rect">
            <a:avLst/>
          </a:prstGeom>
          <a:noFill/>
        </p:spPr>
        <p:txBody>
          <a:bodyPr wrap="none" rtlCol="0">
            <a:spAutoFit/>
          </a:bodyPr>
          <a:lstStyle/>
          <a:p>
            <a:r>
              <a:rPr lang="en-CA" sz="2200" dirty="0">
                <a:solidFill>
                  <a:srgbClr val="FF0000"/>
                </a:solidFill>
              </a:rPr>
              <a:t>The distance for both </a:t>
            </a:r>
            <a:br>
              <a:rPr lang="en-CA" sz="2200" dirty="0">
                <a:solidFill>
                  <a:srgbClr val="FF0000"/>
                </a:solidFill>
              </a:rPr>
            </a:br>
            <a:r>
              <a:rPr lang="en-CA" sz="2200" dirty="0">
                <a:solidFill>
                  <a:srgbClr val="FF0000"/>
                </a:solidFill>
              </a:rPr>
              <a:t>trips are equal</a:t>
            </a:r>
          </a:p>
        </p:txBody>
      </p:sp>
      <p:graphicFrame>
        <p:nvGraphicFramePr>
          <p:cNvPr id="14" name="Object 13"/>
          <p:cNvGraphicFramePr>
            <a:graphicFrameLocks noChangeAspect="1"/>
          </p:cNvGraphicFramePr>
          <p:nvPr>
            <p:extLst>
              <p:ext uri="{D42A27DB-BD31-4B8C-83A1-F6EECF244321}">
                <p14:modId xmlns:p14="http://schemas.microsoft.com/office/powerpoint/2010/main" val="1397497479"/>
              </p:ext>
            </p:extLst>
          </p:nvPr>
        </p:nvGraphicFramePr>
        <p:xfrm>
          <a:off x="323528" y="3759118"/>
          <a:ext cx="755650" cy="312737"/>
        </p:xfrm>
        <a:graphic>
          <a:graphicData uri="http://schemas.openxmlformats.org/presentationml/2006/ole">
            <mc:AlternateContent xmlns:mc="http://schemas.openxmlformats.org/markup-compatibility/2006">
              <mc:Choice xmlns:v="urn:schemas-microsoft-com:vml" Requires="v">
                <p:oleObj name="Equation" r:id="rId17" imgW="431640" imgH="177480" progId="Equation.DSMT4">
                  <p:embed/>
                </p:oleObj>
              </mc:Choice>
              <mc:Fallback>
                <p:oleObj name="Equation" r:id="rId17" imgW="431640" imgH="177480" progId="Equation.DSMT4">
                  <p:embed/>
                  <p:pic>
                    <p:nvPicPr>
                      <p:cNvPr id="14" name="Object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23528" y="3759118"/>
                        <a:ext cx="755650" cy="3127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extLst>
              <p:ext uri="{D42A27DB-BD31-4B8C-83A1-F6EECF244321}">
                <p14:modId xmlns:p14="http://schemas.microsoft.com/office/powerpoint/2010/main" val="915874787"/>
              </p:ext>
            </p:extLst>
          </p:nvPr>
        </p:nvGraphicFramePr>
        <p:xfrm>
          <a:off x="1187624" y="3567799"/>
          <a:ext cx="1511300" cy="758825"/>
        </p:xfrm>
        <a:graphic>
          <a:graphicData uri="http://schemas.openxmlformats.org/presentationml/2006/ole">
            <mc:AlternateContent xmlns:mc="http://schemas.openxmlformats.org/markup-compatibility/2006">
              <mc:Choice xmlns:v="urn:schemas-microsoft-com:vml" Requires="v">
                <p:oleObj name="Equation" r:id="rId19" imgW="863280" imgH="431640" progId="Equation.DSMT4">
                  <p:embed/>
                </p:oleObj>
              </mc:Choice>
              <mc:Fallback>
                <p:oleObj name="Equation" r:id="rId19" imgW="863280" imgH="431640" progId="Equation.DSMT4">
                  <p:embed/>
                  <p:pic>
                    <p:nvPicPr>
                      <p:cNvPr id="15" name="Object 14"/>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187624" y="3567799"/>
                        <a:ext cx="1511300"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p:cNvGraphicFramePr>
            <a:graphicFrameLocks noChangeAspect="1"/>
          </p:cNvGraphicFramePr>
          <p:nvPr>
            <p:extLst>
              <p:ext uri="{D42A27DB-BD31-4B8C-83A1-F6EECF244321}">
                <p14:modId xmlns:p14="http://schemas.microsoft.com/office/powerpoint/2010/main" val="3630392076"/>
              </p:ext>
            </p:extLst>
          </p:nvPr>
        </p:nvGraphicFramePr>
        <p:xfrm>
          <a:off x="755576" y="4459825"/>
          <a:ext cx="1689100" cy="692150"/>
        </p:xfrm>
        <a:graphic>
          <a:graphicData uri="http://schemas.openxmlformats.org/presentationml/2006/ole">
            <mc:AlternateContent xmlns:mc="http://schemas.openxmlformats.org/markup-compatibility/2006">
              <mc:Choice xmlns:v="urn:schemas-microsoft-com:vml" Requires="v">
                <p:oleObj name="Equation" r:id="rId21" imgW="965160" imgH="393480" progId="Equation.DSMT4">
                  <p:embed/>
                </p:oleObj>
              </mc:Choice>
              <mc:Fallback>
                <p:oleObj name="Equation" r:id="rId21" imgW="965160" imgH="393480" progId="Equation.DSMT4">
                  <p:embed/>
                  <p:pic>
                    <p:nvPicPr>
                      <p:cNvPr id="16" name="Object 1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755576" y="4459825"/>
                        <a:ext cx="1689100" cy="692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 name="Object 16"/>
          <p:cNvGraphicFramePr>
            <a:graphicFrameLocks noChangeAspect="1"/>
          </p:cNvGraphicFramePr>
          <p:nvPr>
            <p:extLst>
              <p:ext uri="{D42A27DB-BD31-4B8C-83A1-F6EECF244321}">
                <p14:modId xmlns:p14="http://schemas.microsoft.com/office/powerpoint/2010/main" val="2291066617"/>
              </p:ext>
            </p:extLst>
          </p:nvPr>
        </p:nvGraphicFramePr>
        <p:xfrm>
          <a:off x="827584" y="5179905"/>
          <a:ext cx="1000125" cy="692150"/>
        </p:xfrm>
        <a:graphic>
          <a:graphicData uri="http://schemas.openxmlformats.org/presentationml/2006/ole">
            <mc:AlternateContent xmlns:mc="http://schemas.openxmlformats.org/markup-compatibility/2006">
              <mc:Choice xmlns:v="urn:schemas-microsoft-com:vml" Requires="v">
                <p:oleObj name="Equation" r:id="rId23" imgW="571320" imgH="393480" progId="Equation.DSMT4">
                  <p:embed/>
                </p:oleObj>
              </mc:Choice>
              <mc:Fallback>
                <p:oleObj name="Equation" r:id="rId23" imgW="571320" imgH="393480" progId="Equation.DSMT4">
                  <p:embed/>
                  <p:pic>
                    <p:nvPicPr>
                      <p:cNvPr id="17" name="Object 1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827584" y="5179905"/>
                        <a:ext cx="1000125" cy="692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17"/>
          <p:cNvGraphicFramePr>
            <a:graphicFrameLocks noChangeAspect="1"/>
          </p:cNvGraphicFramePr>
          <p:nvPr>
            <p:extLst>
              <p:ext uri="{D42A27DB-BD31-4B8C-83A1-F6EECF244321}">
                <p14:modId xmlns:p14="http://schemas.microsoft.com/office/powerpoint/2010/main" val="3395808049"/>
              </p:ext>
            </p:extLst>
          </p:nvPr>
        </p:nvGraphicFramePr>
        <p:xfrm>
          <a:off x="1043608" y="5827977"/>
          <a:ext cx="600075" cy="692150"/>
        </p:xfrm>
        <a:graphic>
          <a:graphicData uri="http://schemas.openxmlformats.org/presentationml/2006/ole">
            <mc:AlternateContent xmlns:mc="http://schemas.openxmlformats.org/markup-compatibility/2006">
              <mc:Choice xmlns:v="urn:schemas-microsoft-com:vml" Requires="v">
                <p:oleObj name="Equation" r:id="rId25" imgW="342720" imgH="393480" progId="Equation.DSMT4">
                  <p:embed/>
                </p:oleObj>
              </mc:Choice>
              <mc:Fallback>
                <p:oleObj name="Equation" r:id="rId25" imgW="342720" imgH="393480" progId="Equation.DSMT4">
                  <p:embed/>
                  <p:pic>
                    <p:nvPicPr>
                      <p:cNvPr id="18" name="Object 17"/>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043608" y="5827977"/>
                        <a:ext cx="600075" cy="692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 name="Object 18"/>
          <p:cNvGraphicFramePr>
            <a:graphicFrameLocks noChangeAspect="1"/>
          </p:cNvGraphicFramePr>
          <p:nvPr>
            <p:extLst>
              <p:ext uri="{D42A27DB-BD31-4B8C-83A1-F6EECF244321}">
                <p14:modId xmlns:p14="http://schemas.microsoft.com/office/powerpoint/2010/main" val="3666134290"/>
              </p:ext>
            </p:extLst>
          </p:nvPr>
        </p:nvGraphicFramePr>
        <p:xfrm>
          <a:off x="1771675" y="5656031"/>
          <a:ext cx="1360165" cy="941321"/>
        </p:xfrm>
        <a:graphic>
          <a:graphicData uri="http://schemas.openxmlformats.org/presentationml/2006/ole">
            <mc:AlternateContent xmlns:mc="http://schemas.openxmlformats.org/markup-compatibility/2006">
              <mc:Choice xmlns:v="urn:schemas-microsoft-com:vml" Requires="v">
                <p:oleObj name="Equation" r:id="rId27" imgW="571320" imgH="393480" progId="Equation.DSMT4">
                  <p:embed/>
                </p:oleObj>
              </mc:Choice>
              <mc:Fallback>
                <p:oleObj name="Equation" r:id="rId27" imgW="571320" imgH="393480" progId="Equation.DSMT4">
                  <p:embed/>
                  <p:pic>
                    <p:nvPicPr>
                      <p:cNvPr id="19" name="Object 18"/>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1771675" y="5656031"/>
                        <a:ext cx="1360165" cy="94132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 name="Object 19"/>
          <p:cNvGraphicFramePr>
            <a:graphicFrameLocks noChangeAspect="1"/>
          </p:cNvGraphicFramePr>
          <p:nvPr>
            <p:extLst>
              <p:ext uri="{D42A27DB-BD31-4B8C-83A1-F6EECF244321}">
                <p14:modId xmlns:p14="http://schemas.microsoft.com/office/powerpoint/2010/main" val="2656108261"/>
              </p:ext>
            </p:extLst>
          </p:nvPr>
        </p:nvGraphicFramePr>
        <p:xfrm>
          <a:off x="3717925" y="3789040"/>
          <a:ext cx="1222375" cy="312738"/>
        </p:xfrm>
        <a:graphic>
          <a:graphicData uri="http://schemas.openxmlformats.org/presentationml/2006/ole">
            <mc:AlternateContent xmlns:mc="http://schemas.openxmlformats.org/markup-compatibility/2006">
              <mc:Choice xmlns:v="urn:schemas-microsoft-com:vml" Requires="v">
                <p:oleObj name="Equation" r:id="rId29" imgW="698400" imgH="177480" progId="Equation.DSMT4">
                  <p:embed/>
                </p:oleObj>
              </mc:Choice>
              <mc:Fallback>
                <p:oleObj name="Equation" r:id="rId29" imgW="698400" imgH="177480" progId="Equation.DSMT4">
                  <p:embed/>
                  <p:pic>
                    <p:nvPicPr>
                      <p:cNvPr id="20" name="Object 1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3717925" y="3789040"/>
                        <a:ext cx="1222375" cy="3127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 name="Object 20"/>
          <p:cNvGraphicFramePr>
            <a:graphicFrameLocks noChangeAspect="1"/>
          </p:cNvGraphicFramePr>
          <p:nvPr>
            <p:extLst>
              <p:ext uri="{D42A27DB-BD31-4B8C-83A1-F6EECF244321}">
                <p14:modId xmlns:p14="http://schemas.microsoft.com/office/powerpoint/2010/main" val="1342502979"/>
              </p:ext>
            </p:extLst>
          </p:nvPr>
        </p:nvGraphicFramePr>
        <p:xfrm>
          <a:off x="3890119" y="4149080"/>
          <a:ext cx="1978025" cy="758825"/>
        </p:xfrm>
        <a:graphic>
          <a:graphicData uri="http://schemas.openxmlformats.org/presentationml/2006/ole">
            <mc:AlternateContent xmlns:mc="http://schemas.openxmlformats.org/markup-compatibility/2006">
              <mc:Choice xmlns:v="urn:schemas-microsoft-com:vml" Requires="v">
                <p:oleObj name="Equation" r:id="rId31" imgW="1130040" imgH="431640" progId="Equation.DSMT4">
                  <p:embed/>
                </p:oleObj>
              </mc:Choice>
              <mc:Fallback>
                <p:oleObj name="Equation" r:id="rId31" imgW="1130040" imgH="431640" progId="Equation.DSMT4">
                  <p:embed/>
                  <p:pic>
                    <p:nvPicPr>
                      <p:cNvPr id="21" name="Object 2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890119" y="4149080"/>
                        <a:ext cx="1978025" cy="75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2" name="Object 21"/>
          <p:cNvGraphicFramePr>
            <a:graphicFrameLocks noChangeAspect="1"/>
          </p:cNvGraphicFramePr>
          <p:nvPr>
            <p:extLst>
              <p:ext uri="{D42A27DB-BD31-4B8C-83A1-F6EECF244321}">
                <p14:modId xmlns:p14="http://schemas.microsoft.com/office/powerpoint/2010/main" val="3919547066"/>
              </p:ext>
            </p:extLst>
          </p:nvPr>
        </p:nvGraphicFramePr>
        <p:xfrm>
          <a:off x="3921249" y="4941168"/>
          <a:ext cx="1397031" cy="504056"/>
        </p:xfrm>
        <a:graphic>
          <a:graphicData uri="http://schemas.openxmlformats.org/presentationml/2006/ole">
            <mc:AlternateContent xmlns:mc="http://schemas.openxmlformats.org/markup-compatibility/2006">
              <mc:Choice xmlns:v="urn:schemas-microsoft-com:vml" Requires="v">
                <p:oleObj name="Equation" r:id="rId33" imgW="495000" imgH="177480" progId="Equation.DSMT4">
                  <p:embed/>
                </p:oleObj>
              </mc:Choice>
              <mc:Fallback>
                <p:oleObj name="Equation" r:id="rId33" imgW="495000" imgH="177480" progId="Equation.DSMT4">
                  <p:embed/>
                  <p:pic>
                    <p:nvPicPr>
                      <p:cNvPr id="22" name="Object 21"/>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921249" y="4941168"/>
                        <a:ext cx="1397031" cy="5040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97335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fade">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
                                        </p:tgtEl>
                                        <p:attrNameLst>
                                          <p:attrName>style.visibility</p:attrName>
                                        </p:attrNameLst>
                                      </p:cBhvr>
                                      <p:to>
                                        <p:strVal val="visible"/>
                                      </p:to>
                                    </p:set>
                                    <p:animEffect transition="in" filter="fade">
                                      <p:cBhvr>
                                        <p:cTn id="52" dur="500"/>
                                        <p:tgtEl>
                                          <p:spTgt spid="10"/>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fade">
                                      <p:cBhvr>
                                        <p:cTn id="57" dur="500"/>
                                        <p:tgtEl>
                                          <p:spTgt spid="13"/>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6"/>
                                        </p:tgtEl>
                                        <p:attrNameLst>
                                          <p:attrName>style.visibility</p:attrName>
                                        </p:attrNameLst>
                                      </p:cBhvr>
                                      <p:to>
                                        <p:strVal val="visible"/>
                                      </p:to>
                                    </p:set>
                                    <p:animEffect transition="in" filter="fade">
                                      <p:cBhvr>
                                        <p:cTn id="72" dur="500"/>
                                        <p:tgtEl>
                                          <p:spTgt spid="16"/>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7"/>
                                        </p:tgtEl>
                                        <p:attrNameLst>
                                          <p:attrName>style.visibility</p:attrName>
                                        </p:attrNameLst>
                                      </p:cBhvr>
                                      <p:to>
                                        <p:strVal val="visible"/>
                                      </p:to>
                                    </p:set>
                                    <p:animEffect transition="in" filter="fade">
                                      <p:cBhvr>
                                        <p:cTn id="77" dur="500"/>
                                        <p:tgtEl>
                                          <p:spTgt spid="17"/>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8"/>
                                        </p:tgtEl>
                                        <p:attrNameLst>
                                          <p:attrName>style.visibility</p:attrName>
                                        </p:attrNameLst>
                                      </p:cBhvr>
                                      <p:to>
                                        <p:strVal val="visible"/>
                                      </p:to>
                                    </p:set>
                                    <p:animEffect transition="in" filter="fade">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9"/>
                                        </p:tgtEl>
                                        <p:attrNameLst>
                                          <p:attrName>style.visibility</p:attrName>
                                        </p:attrNameLst>
                                      </p:cBhvr>
                                      <p:to>
                                        <p:strVal val="visible"/>
                                      </p:to>
                                    </p:set>
                                    <p:animEffect transition="in" filter="fade">
                                      <p:cBhvr>
                                        <p:cTn id="87" dur="500"/>
                                        <p:tgtEl>
                                          <p:spTgt spid="19"/>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0"/>
                                        </p:tgtEl>
                                        <p:attrNameLst>
                                          <p:attrName>style.visibility</p:attrName>
                                        </p:attrNameLst>
                                      </p:cBhvr>
                                      <p:to>
                                        <p:strVal val="visible"/>
                                      </p:to>
                                    </p:set>
                                    <p:animEffect transition="in" filter="fade">
                                      <p:cBhvr>
                                        <p:cTn id="92" dur="500"/>
                                        <p:tgtEl>
                                          <p:spTgt spid="20"/>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1"/>
                                        </p:tgtEl>
                                        <p:attrNameLst>
                                          <p:attrName>style.visibility</p:attrName>
                                        </p:attrNameLst>
                                      </p:cBhvr>
                                      <p:to>
                                        <p:strVal val="visible"/>
                                      </p:to>
                                    </p:set>
                                    <p:animEffect transition="in" filter="fade">
                                      <p:cBhvr>
                                        <p:cTn id="97" dur="500"/>
                                        <p:tgtEl>
                                          <p:spTgt spid="21"/>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22"/>
                                        </p:tgtEl>
                                        <p:attrNameLst>
                                          <p:attrName>style.visibility</p:attrName>
                                        </p:attrNameLst>
                                      </p:cBhvr>
                                      <p:to>
                                        <p:strVal val="visible"/>
                                      </p:to>
                                    </p:set>
                                    <p:animEffect transition="in" filter="fade">
                                      <p:cBhvr>
                                        <p:cTn id="10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1" grpId="0"/>
      <p:bldP spid="12" grpId="0"/>
      <p:bldP spid="1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1CD0BDA-8DBE-437B-9068-12518C7F441E}"/>
              </a:ext>
            </a:extLst>
          </p:cNvPr>
          <p:cNvPicPr>
            <a:picLocks noChangeAspect="1"/>
          </p:cNvPicPr>
          <p:nvPr/>
        </p:nvPicPr>
        <p:blipFill>
          <a:blip r:embed="rId3"/>
          <a:stretch>
            <a:fillRect/>
          </a:stretch>
        </p:blipFill>
        <p:spPr>
          <a:xfrm>
            <a:off x="107504" y="95530"/>
            <a:ext cx="8856984" cy="1738529"/>
          </a:xfrm>
          <a:prstGeom prst="rect">
            <a:avLst/>
          </a:prstGeom>
        </p:spPr>
      </p:pic>
    </p:spTree>
    <p:extLst>
      <p:ext uri="{BB962C8B-B14F-4D97-AF65-F5344CB8AC3E}">
        <p14:creationId xmlns:p14="http://schemas.microsoft.com/office/powerpoint/2010/main" val="7784651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8015" y="264247"/>
            <a:ext cx="8623738" cy="1940618"/>
          </a:xfrm>
        </p:spPr>
        <p:txBody>
          <a:bodyPr>
            <a:normAutofit fontScale="90000"/>
          </a:bodyPr>
          <a:lstStyle/>
          <a:p>
            <a:r>
              <a:rPr lang="en-CA" sz="2100" dirty="0"/>
              <a:t>Q4: Two students are standing on a bridge 2/7 of the distance from one end.  A train from afar is coming at 60km/h.  One student runs to the beginning of the bridge and misses the train.  The other student runs to the end of the bridge and also misses the train.  If both students are travelling at the same speed, what is their speed?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51520" y="260648"/>
            <a:ext cx="8291264" cy="1080120"/>
          </a:xfrm>
        </p:spPr>
        <p:txBody>
          <a:bodyPr>
            <a:normAutofit lnSpcReduction="10000"/>
          </a:bodyPr>
          <a:lstStyle/>
          <a:p>
            <a:pPr marL="0" indent="0">
              <a:buNone/>
            </a:pPr>
            <a:r>
              <a:rPr lang="en-CA" dirty="0"/>
              <a:t>In the first 8 games of the football season, Dave scored 90 points. If he continued scoring at this rate, how many points would he score in 20 games? </a:t>
            </a:r>
          </a:p>
          <a:p>
            <a:endParaRPr lang="en-CA" dirty="0"/>
          </a:p>
        </p:txBody>
      </p:sp>
      <p:sp>
        <p:nvSpPr>
          <p:cNvPr id="2" name="TextBox 1"/>
          <p:cNvSpPr txBox="1"/>
          <p:nvPr/>
        </p:nvSpPr>
        <p:spPr>
          <a:xfrm>
            <a:off x="323528" y="1772816"/>
            <a:ext cx="5033750" cy="430887"/>
          </a:xfrm>
          <a:prstGeom prst="rect">
            <a:avLst/>
          </a:prstGeom>
          <a:noFill/>
        </p:spPr>
        <p:txBody>
          <a:bodyPr wrap="none" rtlCol="0">
            <a:spAutoFit/>
          </a:bodyPr>
          <a:lstStyle/>
          <a:p>
            <a:r>
              <a:rPr lang="en-CA" sz="2200" dirty="0">
                <a:solidFill>
                  <a:srgbClr val="FF0000"/>
                </a:solidFill>
              </a:rPr>
              <a:t>Find the number of points per game: </a:t>
            </a:r>
          </a:p>
        </p:txBody>
      </p:sp>
      <p:graphicFrame>
        <p:nvGraphicFramePr>
          <p:cNvPr id="4" name="Object 3"/>
          <p:cNvGraphicFramePr>
            <a:graphicFrameLocks noChangeAspect="1"/>
          </p:cNvGraphicFramePr>
          <p:nvPr>
            <p:extLst>
              <p:ext uri="{D42A27DB-BD31-4B8C-83A1-F6EECF244321}">
                <p14:modId xmlns:p14="http://schemas.microsoft.com/office/powerpoint/2010/main" val="3545562894"/>
              </p:ext>
            </p:extLst>
          </p:nvPr>
        </p:nvGraphicFramePr>
        <p:xfrm>
          <a:off x="5292080" y="1484784"/>
          <a:ext cx="548630" cy="1000443"/>
        </p:xfrm>
        <a:graphic>
          <a:graphicData uri="http://schemas.openxmlformats.org/presentationml/2006/ole">
            <mc:AlternateContent xmlns:mc="http://schemas.openxmlformats.org/markup-compatibility/2006">
              <mc:Choice xmlns:v="urn:schemas-microsoft-com:vml" Requires="v">
                <p:oleObj name="Equation" r:id="rId3" imgW="215640" imgH="393480" progId="Equation.DSMT4">
                  <p:embed/>
                </p:oleObj>
              </mc:Choice>
              <mc:Fallback>
                <p:oleObj name="Equation" r:id="rId3" imgW="215640" imgH="393480" progId="Equation.DSMT4">
                  <p:embed/>
                  <p:pic>
                    <p:nvPicPr>
                      <p:cNvPr id="4"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292080" y="1484784"/>
                        <a:ext cx="548630" cy="100044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2661631201"/>
              </p:ext>
            </p:extLst>
          </p:nvPr>
        </p:nvGraphicFramePr>
        <p:xfrm>
          <a:off x="5858073" y="1760934"/>
          <a:ext cx="2746375" cy="515938"/>
        </p:xfrm>
        <a:graphic>
          <a:graphicData uri="http://schemas.openxmlformats.org/presentationml/2006/ole">
            <mc:AlternateContent xmlns:mc="http://schemas.openxmlformats.org/markup-compatibility/2006">
              <mc:Choice xmlns:v="urn:schemas-microsoft-com:vml" Requires="v">
                <p:oleObj name="Equation" r:id="rId5" imgW="1079280" imgH="203040" progId="Equation.DSMT4">
                  <p:embed/>
                </p:oleObj>
              </mc:Choice>
              <mc:Fallback>
                <p:oleObj name="Equation" r:id="rId5" imgW="1079280" imgH="203040" progId="Equation.DSMT4">
                  <p:embed/>
                  <p:pic>
                    <p:nvPicPr>
                      <p:cNvPr id="5"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858073" y="1760934"/>
                        <a:ext cx="2746375" cy="5159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Box 5"/>
          <p:cNvSpPr txBox="1"/>
          <p:nvPr/>
        </p:nvSpPr>
        <p:spPr>
          <a:xfrm>
            <a:off x="323528" y="2782089"/>
            <a:ext cx="6631944" cy="430887"/>
          </a:xfrm>
          <a:prstGeom prst="rect">
            <a:avLst/>
          </a:prstGeom>
          <a:noFill/>
        </p:spPr>
        <p:txBody>
          <a:bodyPr wrap="none" rtlCol="0">
            <a:spAutoFit/>
          </a:bodyPr>
          <a:lstStyle/>
          <a:p>
            <a:r>
              <a:rPr lang="en-CA" sz="2200" dirty="0">
                <a:solidFill>
                  <a:srgbClr val="FF0000"/>
                </a:solidFill>
              </a:rPr>
              <a:t>At 11.25 </a:t>
            </a:r>
            <a:r>
              <a:rPr lang="en-CA" sz="2200" dirty="0" err="1">
                <a:solidFill>
                  <a:srgbClr val="FF0000"/>
                </a:solidFill>
              </a:rPr>
              <a:t>pts</a:t>
            </a:r>
            <a:r>
              <a:rPr lang="en-CA" sz="2200" dirty="0">
                <a:solidFill>
                  <a:srgbClr val="FF0000"/>
                </a:solidFill>
              </a:rPr>
              <a:t> per game, multiply that by 20 games</a:t>
            </a:r>
          </a:p>
        </p:txBody>
      </p:sp>
      <p:graphicFrame>
        <p:nvGraphicFramePr>
          <p:cNvPr id="7" name="Object 6"/>
          <p:cNvGraphicFramePr>
            <a:graphicFrameLocks noChangeAspect="1"/>
          </p:cNvGraphicFramePr>
          <p:nvPr>
            <p:extLst>
              <p:ext uri="{D42A27DB-BD31-4B8C-83A1-F6EECF244321}">
                <p14:modId xmlns:p14="http://schemas.microsoft.com/office/powerpoint/2010/main" val="117304976"/>
              </p:ext>
            </p:extLst>
          </p:nvPr>
        </p:nvGraphicFramePr>
        <p:xfrm>
          <a:off x="755576" y="3517503"/>
          <a:ext cx="3424237" cy="1063625"/>
        </p:xfrm>
        <a:graphic>
          <a:graphicData uri="http://schemas.openxmlformats.org/presentationml/2006/ole">
            <mc:AlternateContent xmlns:mc="http://schemas.openxmlformats.org/markup-compatibility/2006">
              <mc:Choice xmlns:v="urn:schemas-microsoft-com:vml" Requires="v">
                <p:oleObj name="Equation" r:id="rId7" imgW="1346040" imgH="419040" progId="Equation.DSMT4">
                  <p:embed/>
                </p:oleObj>
              </mc:Choice>
              <mc:Fallback>
                <p:oleObj name="Equation" r:id="rId7" imgW="1346040" imgH="419040" progId="Equation.DSMT4">
                  <p:embed/>
                  <p:pic>
                    <p:nvPicPr>
                      <p:cNvPr id="7"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6" y="3517503"/>
                        <a:ext cx="3424237" cy="1063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3007510918"/>
              </p:ext>
            </p:extLst>
          </p:nvPr>
        </p:nvGraphicFramePr>
        <p:xfrm>
          <a:off x="4283968" y="3789040"/>
          <a:ext cx="2003425" cy="515937"/>
        </p:xfrm>
        <a:graphic>
          <a:graphicData uri="http://schemas.openxmlformats.org/presentationml/2006/ole">
            <mc:AlternateContent xmlns:mc="http://schemas.openxmlformats.org/markup-compatibility/2006">
              <mc:Choice xmlns:v="urn:schemas-microsoft-com:vml" Requires="v">
                <p:oleObj name="Equation" r:id="rId9" imgW="787320" imgH="203040" progId="Equation.DSMT4">
                  <p:embed/>
                </p:oleObj>
              </mc:Choice>
              <mc:Fallback>
                <p:oleObj name="Equation" r:id="rId9" imgW="787320" imgH="203040" progId="Equation.DSMT4">
                  <p:embed/>
                  <p:pic>
                    <p:nvPicPr>
                      <p:cNvPr id="8"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283968" y="3789040"/>
                        <a:ext cx="2003425" cy="5159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4028437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5564B2-8448-41E3-8014-DE1334242804}"/>
              </a:ext>
            </a:extLst>
          </p:cNvPr>
          <p:cNvSpPr>
            <a:spLocks noGrp="1"/>
          </p:cNvSpPr>
          <p:nvPr>
            <p:ph type="title"/>
          </p:nvPr>
        </p:nvSpPr>
        <p:spPr>
          <a:xfrm>
            <a:off x="457200" y="274638"/>
            <a:ext cx="7467600" cy="562074"/>
          </a:xfrm>
        </p:spPr>
        <p:txBody>
          <a:bodyPr/>
          <a:lstStyle/>
          <a:p>
            <a:r>
              <a:rPr lang="en-CA" dirty="0"/>
              <a:t>Speed TIME Distance (STD)</a:t>
            </a:r>
          </a:p>
        </p:txBody>
      </p:sp>
      <p:sp>
        <p:nvSpPr>
          <p:cNvPr id="3" name="Content Placeholder 2">
            <a:extLst>
              <a:ext uri="{FF2B5EF4-FFF2-40B4-BE49-F238E27FC236}">
                <a16:creationId xmlns:a16="http://schemas.microsoft.com/office/drawing/2014/main" id="{D9E4D3A0-BAEC-4B92-B0A4-6BCA364B4FDA}"/>
              </a:ext>
            </a:extLst>
          </p:cNvPr>
          <p:cNvSpPr>
            <a:spLocks noGrp="1"/>
          </p:cNvSpPr>
          <p:nvPr>
            <p:ph sz="quarter" idx="1"/>
          </p:nvPr>
        </p:nvSpPr>
        <p:spPr>
          <a:xfrm>
            <a:off x="107504" y="764704"/>
            <a:ext cx="8640960" cy="1512168"/>
          </a:xfrm>
        </p:spPr>
        <p:txBody>
          <a:bodyPr>
            <a:normAutofit/>
          </a:bodyPr>
          <a:lstStyle/>
          <a:p>
            <a:r>
              <a:rPr lang="en-CA" sz="2100" dirty="0"/>
              <a:t>In this section, you will be dealing with all sorts of problems with STD, Speed Time and Distance</a:t>
            </a:r>
          </a:p>
          <a:p>
            <a:r>
              <a:rPr lang="en-CA" sz="2100" dirty="0"/>
              <a:t>Whenever you see a problem that </a:t>
            </a:r>
            <a:br>
              <a:rPr lang="en-CA" sz="2100" dirty="0"/>
            </a:br>
            <a:r>
              <a:rPr lang="en-CA" sz="2100" dirty="0"/>
              <a:t>involves STD, use this triangle!</a:t>
            </a:r>
          </a:p>
        </p:txBody>
      </p:sp>
      <p:grpSp>
        <p:nvGrpSpPr>
          <p:cNvPr id="11" name="Group 10">
            <a:extLst>
              <a:ext uri="{FF2B5EF4-FFF2-40B4-BE49-F238E27FC236}">
                <a16:creationId xmlns:a16="http://schemas.microsoft.com/office/drawing/2014/main" id="{48C9163C-3FEB-400D-9E79-DCB7EFAEF423}"/>
              </a:ext>
            </a:extLst>
          </p:cNvPr>
          <p:cNvGrpSpPr/>
          <p:nvPr/>
        </p:nvGrpSpPr>
        <p:grpSpPr>
          <a:xfrm>
            <a:off x="5724128" y="1156546"/>
            <a:ext cx="1584176" cy="1152128"/>
            <a:chOff x="5436096" y="1700808"/>
            <a:chExt cx="1872208" cy="1512168"/>
          </a:xfrm>
        </p:grpSpPr>
        <p:sp>
          <p:nvSpPr>
            <p:cNvPr id="12" name="Isosceles Triangle 11">
              <a:extLst>
                <a:ext uri="{FF2B5EF4-FFF2-40B4-BE49-F238E27FC236}">
                  <a16:creationId xmlns:a16="http://schemas.microsoft.com/office/drawing/2014/main" id="{83FD847D-12A2-4949-8E05-E7F3F0C4E56D}"/>
                </a:ext>
              </a:extLst>
            </p:cNvPr>
            <p:cNvSpPr/>
            <p:nvPr/>
          </p:nvSpPr>
          <p:spPr>
            <a:xfrm>
              <a:off x="5436096" y="1700808"/>
              <a:ext cx="1872208" cy="1512168"/>
            </a:xfrm>
            <a:prstGeom prst="triangle">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13" name="Straight Connector 12">
              <a:extLst>
                <a:ext uri="{FF2B5EF4-FFF2-40B4-BE49-F238E27FC236}">
                  <a16:creationId xmlns:a16="http://schemas.microsoft.com/office/drawing/2014/main" id="{942EA368-6AD3-4E85-A4E1-429D66C75946}"/>
                </a:ext>
              </a:extLst>
            </p:cNvPr>
            <p:cNvCxnSpPr>
              <a:stCxn id="12" idx="1"/>
              <a:endCxn id="12" idx="5"/>
            </p:cNvCxnSpPr>
            <p:nvPr/>
          </p:nvCxnSpPr>
          <p:spPr>
            <a:xfrm>
              <a:off x="5904148" y="2456892"/>
              <a:ext cx="93610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8D2976AA-79C6-465F-ADF8-538CAD6C5266}"/>
                </a:ext>
              </a:extLst>
            </p:cNvPr>
            <p:cNvCxnSpPr/>
            <p:nvPr/>
          </p:nvCxnSpPr>
          <p:spPr>
            <a:xfrm flipV="1">
              <a:off x="6372200" y="2492896"/>
              <a:ext cx="0" cy="72008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aphicFrame>
        <p:nvGraphicFramePr>
          <p:cNvPr id="15" name="Object 14">
            <a:extLst>
              <a:ext uri="{FF2B5EF4-FFF2-40B4-BE49-F238E27FC236}">
                <a16:creationId xmlns:a16="http://schemas.microsoft.com/office/drawing/2014/main" id="{1AB9B757-F18B-417F-962F-4423C340C196}"/>
              </a:ext>
            </a:extLst>
          </p:cNvPr>
          <p:cNvGraphicFramePr>
            <a:graphicFrameLocks noChangeAspect="1"/>
          </p:cNvGraphicFramePr>
          <p:nvPr>
            <p:extLst>
              <p:ext uri="{D42A27DB-BD31-4B8C-83A1-F6EECF244321}">
                <p14:modId xmlns:p14="http://schemas.microsoft.com/office/powerpoint/2010/main" val="1914199015"/>
              </p:ext>
            </p:extLst>
          </p:nvPr>
        </p:nvGraphicFramePr>
        <p:xfrm>
          <a:off x="6012160" y="1876626"/>
          <a:ext cx="371057" cy="472254"/>
        </p:xfrm>
        <a:graphic>
          <a:graphicData uri="http://schemas.openxmlformats.org/presentationml/2006/ole">
            <mc:AlternateContent xmlns:mc="http://schemas.openxmlformats.org/markup-compatibility/2006">
              <mc:Choice xmlns:v="urn:schemas-microsoft-com:vml" Requires="v">
                <p:oleObj name="Equation" r:id="rId3" imgW="139680" imgH="177480" progId="Equation.DSMT4">
                  <p:embed/>
                </p:oleObj>
              </mc:Choice>
              <mc:Fallback>
                <p:oleObj name="Equation" r:id="rId3" imgW="139680" imgH="177480" progId="Equation.DSMT4">
                  <p:embed/>
                  <p:pic>
                    <p:nvPicPr>
                      <p:cNvPr id="15" name="Object 14">
                        <a:extLst>
                          <a:ext uri="{FF2B5EF4-FFF2-40B4-BE49-F238E27FC236}">
                            <a16:creationId xmlns:a16="http://schemas.microsoft.com/office/drawing/2014/main" id="{1AB9B757-F18B-417F-962F-4423C340C19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12160" y="1876626"/>
                        <a:ext cx="371057" cy="472254"/>
                      </a:xfrm>
                      <a:prstGeom prst="rect">
                        <a:avLst/>
                      </a:prstGeom>
                      <a:noFill/>
                    </p:spPr>
                  </p:pic>
                </p:oleObj>
              </mc:Fallback>
            </mc:AlternateContent>
          </a:graphicData>
        </a:graphic>
      </p:graphicFrame>
      <p:graphicFrame>
        <p:nvGraphicFramePr>
          <p:cNvPr id="16" name="Object 15">
            <a:extLst>
              <a:ext uri="{FF2B5EF4-FFF2-40B4-BE49-F238E27FC236}">
                <a16:creationId xmlns:a16="http://schemas.microsoft.com/office/drawing/2014/main" id="{1B43E7C1-ABC6-4F1E-9147-8CC41F0E27A4}"/>
              </a:ext>
            </a:extLst>
          </p:cNvPr>
          <p:cNvGraphicFramePr>
            <a:graphicFrameLocks noChangeAspect="1"/>
          </p:cNvGraphicFramePr>
          <p:nvPr>
            <p:extLst>
              <p:ext uri="{D42A27DB-BD31-4B8C-83A1-F6EECF244321}">
                <p14:modId xmlns:p14="http://schemas.microsoft.com/office/powerpoint/2010/main" val="4223217173"/>
              </p:ext>
            </p:extLst>
          </p:nvPr>
        </p:nvGraphicFramePr>
        <p:xfrm>
          <a:off x="6660232" y="1876626"/>
          <a:ext cx="370742" cy="437905"/>
        </p:xfrm>
        <a:graphic>
          <a:graphicData uri="http://schemas.openxmlformats.org/presentationml/2006/ole">
            <mc:AlternateContent xmlns:mc="http://schemas.openxmlformats.org/markup-compatibility/2006">
              <mc:Choice xmlns:v="urn:schemas-microsoft-com:vml" Requires="v">
                <p:oleObj name="Equation" r:id="rId5" imgW="139680" imgH="164880" progId="Equation.DSMT4">
                  <p:embed/>
                </p:oleObj>
              </mc:Choice>
              <mc:Fallback>
                <p:oleObj name="Equation" r:id="rId5" imgW="139680" imgH="164880" progId="Equation.DSMT4">
                  <p:embed/>
                  <p:pic>
                    <p:nvPicPr>
                      <p:cNvPr id="16" name="Object 15">
                        <a:extLst>
                          <a:ext uri="{FF2B5EF4-FFF2-40B4-BE49-F238E27FC236}">
                            <a16:creationId xmlns:a16="http://schemas.microsoft.com/office/drawing/2014/main" id="{1B43E7C1-ABC6-4F1E-9147-8CC41F0E27A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60232" y="1876626"/>
                        <a:ext cx="370742" cy="437905"/>
                      </a:xfrm>
                      <a:prstGeom prst="rect">
                        <a:avLst/>
                      </a:prstGeom>
                      <a:noFill/>
                    </p:spPr>
                  </p:pic>
                </p:oleObj>
              </mc:Fallback>
            </mc:AlternateContent>
          </a:graphicData>
        </a:graphic>
      </p:graphicFrame>
      <p:graphicFrame>
        <p:nvGraphicFramePr>
          <p:cNvPr id="17" name="Object 16">
            <a:extLst>
              <a:ext uri="{FF2B5EF4-FFF2-40B4-BE49-F238E27FC236}">
                <a16:creationId xmlns:a16="http://schemas.microsoft.com/office/drawing/2014/main" id="{C245BF94-9A88-4641-84FC-32ECF7FEDDCE}"/>
              </a:ext>
            </a:extLst>
          </p:cNvPr>
          <p:cNvGraphicFramePr>
            <a:graphicFrameLocks noChangeAspect="1"/>
          </p:cNvGraphicFramePr>
          <p:nvPr>
            <p:extLst>
              <p:ext uri="{D42A27DB-BD31-4B8C-83A1-F6EECF244321}">
                <p14:modId xmlns:p14="http://schemas.microsoft.com/office/powerpoint/2010/main" val="1155547130"/>
              </p:ext>
            </p:extLst>
          </p:nvPr>
        </p:nvGraphicFramePr>
        <p:xfrm>
          <a:off x="6300192" y="1300562"/>
          <a:ext cx="437906" cy="437906"/>
        </p:xfrm>
        <a:graphic>
          <a:graphicData uri="http://schemas.openxmlformats.org/presentationml/2006/ole">
            <mc:AlternateContent xmlns:mc="http://schemas.openxmlformats.org/markup-compatibility/2006">
              <mc:Choice xmlns:v="urn:schemas-microsoft-com:vml" Requires="v">
                <p:oleObj name="Equation" r:id="rId7" imgW="164880" imgH="164880" progId="Equation.DSMT4">
                  <p:embed/>
                </p:oleObj>
              </mc:Choice>
              <mc:Fallback>
                <p:oleObj name="Equation" r:id="rId7" imgW="164880" imgH="164880" progId="Equation.DSMT4">
                  <p:embed/>
                  <p:pic>
                    <p:nvPicPr>
                      <p:cNvPr id="17" name="Object 16">
                        <a:extLst>
                          <a:ext uri="{FF2B5EF4-FFF2-40B4-BE49-F238E27FC236}">
                            <a16:creationId xmlns:a16="http://schemas.microsoft.com/office/drawing/2014/main" id="{C245BF94-9A88-4641-84FC-32ECF7FEDDC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00192" y="1300562"/>
                        <a:ext cx="437906" cy="437906"/>
                      </a:xfrm>
                      <a:prstGeom prst="rect">
                        <a:avLst/>
                      </a:prstGeom>
                      <a:noFill/>
                    </p:spPr>
                  </p:pic>
                </p:oleObj>
              </mc:Fallback>
            </mc:AlternateContent>
          </a:graphicData>
        </a:graphic>
      </p:graphicFrame>
      <p:sp>
        <p:nvSpPr>
          <p:cNvPr id="18" name="Content Placeholder 2">
            <a:extLst>
              <a:ext uri="{FF2B5EF4-FFF2-40B4-BE49-F238E27FC236}">
                <a16:creationId xmlns:a16="http://schemas.microsoft.com/office/drawing/2014/main" id="{8847430F-4B86-4B77-8C2F-4F5612E25952}"/>
              </a:ext>
            </a:extLst>
          </p:cNvPr>
          <p:cNvSpPr txBox="1">
            <a:spLocks/>
          </p:cNvSpPr>
          <p:nvPr/>
        </p:nvSpPr>
        <p:spPr>
          <a:xfrm>
            <a:off x="107504" y="2348880"/>
            <a:ext cx="8640960" cy="79208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100" dirty="0"/>
              <a:t>Since speed can be measured in km/hr, so speed is equal to the distance travelled divided by the time required!</a:t>
            </a:r>
          </a:p>
        </p:txBody>
      </p:sp>
      <p:graphicFrame>
        <p:nvGraphicFramePr>
          <p:cNvPr id="23" name="Object 22">
            <a:extLst>
              <a:ext uri="{FF2B5EF4-FFF2-40B4-BE49-F238E27FC236}">
                <a16:creationId xmlns:a16="http://schemas.microsoft.com/office/drawing/2014/main" id="{A37899A6-CE4D-452E-AE93-E3EA71AD8CC8}"/>
              </a:ext>
            </a:extLst>
          </p:cNvPr>
          <p:cNvGraphicFramePr>
            <a:graphicFrameLocks noChangeAspect="1"/>
          </p:cNvGraphicFramePr>
          <p:nvPr>
            <p:extLst>
              <p:ext uri="{D42A27DB-BD31-4B8C-83A1-F6EECF244321}">
                <p14:modId xmlns:p14="http://schemas.microsoft.com/office/powerpoint/2010/main" val="2325663311"/>
              </p:ext>
            </p:extLst>
          </p:nvPr>
        </p:nvGraphicFramePr>
        <p:xfrm>
          <a:off x="395536" y="3140968"/>
          <a:ext cx="1629454" cy="711452"/>
        </p:xfrm>
        <a:graphic>
          <a:graphicData uri="http://schemas.openxmlformats.org/presentationml/2006/ole">
            <mc:AlternateContent xmlns:mc="http://schemas.openxmlformats.org/markup-compatibility/2006">
              <mc:Choice xmlns:v="urn:schemas-microsoft-com:vml" Requires="v">
                <p:oleObj name="Equation" r:id="rId9" imgW="901440" imgH="393480" progId="Equation.DSMT4">
                  <p:embed/>
                </p:oleObj>
              </mc:Choice>
              <mc:Fallback>
                <p:oleObj name="Equation" r:id="rId9" imgW="901440" imgH="393480" progId="Equation.DSMT4">
                  <p:embed/>
                  <p:pic>
                    <p:nvPicPr>
                      <p:cNvPr id="23" name="Object 22">
                        <a:extLst>
                          <a:ext uri="{FF2B5EF4-FFF2-40B4-BE49-F238E27FC236}">
                            <a16:creationId xmlns:a16="http://schemas.microsoft.com/office/drawing/2014/main" id="{A37899A6-CE4D-452E-AE93-E3EA71AD8CC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5536" y="3140968"/>
                        <a:ext cx="1629454" cy="71145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 name="TextBox 23">
            <a:extLst>
              <a:ext uri="{FF2B5EF4-FFF2-40B4-BE49-F238E27FC236}">
                <a16:creationId xmlns:a16="http://schemas.microsoft.com/office/drawing/2014/main" id="{EEE781B9-245F-407B-B130-C33FE0D45122}"/>
              </a:ext>
            </a:extLst>
          </p:cNvPr>
          <p:cNvSpPr txBox="1"/>
          <p:nvPr/>
        </p:nvSpPr>
        <p:spPr>
          <a:xfrm>
            <a:off x="395536" y="3789040"/>
            <a:ext cx="7386959" cy="369332"/>
          </a:xfrm>
          <a:prstGeom prst="rect">
            <a:avLst/>
          </a:prstGeom>
          <a:noFill/>
        </p:spPr>
        <p:txBody>
          <a:bodyPr wrap="none" rtlCol="0">
            <a:spAutoFit/>
          </a:bodyPr>
          <a:lstStyle/>
          <a:p>
            <a:r>
              <a:rPr lang="en-CA" dirty="0">
                <a:solidFill>
                  <a:srgbClr val="FF0000"/>
                </a:solidFill>
              </a:rPr>
              <a:t>If you are to calculate for  Distance or Time, USE The TRIANGLE!!!</a:t>
            </a:r>
          </a:p>
        </p:txBody>
      </p:sp>
      <p:graphicFrame>
        <p:nvGraphicFramePr>
          <p:cNvPr id="25" name="Object 24">
            <a:extLst>
              <a:ext uri="{FF2B5EF4-FFF2-40B4-BE49-F238E27FC236}">
                <a16:creationId xmlns:a16="http://schemas.microsoft.com/office/drawing/2014/main" id="{ABBA350F-D2F5-450C-B8D1-3674066112DB}"/>
              </a:ext>
            </a:extLst>
          </p:cNvPr>
          <p:cNvGraphicFramePr>
            <a:graphicFrameLocks noChangeAspect="1"/>
          </p:cNvGraphicFramePr>
          <p:nvPr>
            <p:extLst>
              <p:ext uri="{D42A27DB-BD31-4B8C-83A1-F6EECF244321}">
                <p14:modId xmlns:p14="http://schemas.microsoft.com/office/powerpoint/2010/main" val="4124696550"/>
              </p:ext>
            </p:extLst>
          </p:nvPr>
        </p:nvGraphicFramePr>
        <p:xfrm>
          <a:off x="2699792" y="3140968"/>
          <a:ext cx="1629257" cy="756791"/>
        </p:xfrm>
        <a:graphic>
          <a:graphicData uri="http://schemas.openxmlformats.org/presentationml/2006/ole">
            <mc:AlternateContent xmlns:mc="http://schemas.openxmlformats.org/markup-compatibility/2006">
              <mc:Choice xmlns:v="urn:schemas-microsoft-com:vml" Requires="v">
                <p:oleObj name="Equation" r:id="rId11" imgW="901440" imgH="419040" progId="Equation.DSMT4">
                  <p:embed/>
                </p:oleObj>
              </mc:Choice>
              <mc:Fallback>
                <p:oleObj name="Equation" r:id="rId11" imgW="901440" imgH="419040" progId="Equation.DSMT4">
                  <p:embed/>
                  <p:pic>
                    <p:nvPicPr>
                      <p:cNvPr id="25" name="Object 24">
                        <a:extLst>
                          <a:ext uri="{FF2B5EF4-FFF2-40B4-BE49-F238E27FC236}">
                            <a16:creationId xmlns:a16="http://schemas.microsoft.com/office/drawing/2014/main" id="{ABBA350F-D2F5-450C-B8D1-3674066112DB}"/>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99792" y="3140968"/>
                        <a:ext cx="1629257" cy="7567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6" name="Object 25">
            <a:extLst>
              <a:ext uri="{FF2B5EF4-FFF2-40B4-BE49-F238E27FC236}">
                <a16:creationId xmlns:a16="http://schemas.microsoft.com/office/drawing/2014/main" id="{DE82A39E-8A96-4088-AE0D-2F791F122AE0}"/>
              </a:ext>
            </a:extLst>
          </p:cNvPr>
          <p:cNvGraphicFramePr>
            <a:graphicFrameLocks noChangeAspect="1"/>
          </p:cNvGraphicFramePr>
          <p:nvPr>
            <p:extLst>
              <p:ext uri="{D42A27DB-BD31-4B8C-83A1-F6EECF244321}">
                <p14:modId xmlns:p14="http://schemas.microsoft.com/office/powerpoint/2010/main" val="3403151697"/>
              </p:ext>
            </p:extLst>
          </p:nvPr>
        </p:nvGraphicFramePr>
        <p:xfrm>
          <a:off x="5076056" y="3356992"/>
          <a:ext cx="2799738" cy="366633"/>
        </p:xfrm>
        <a:graphic>
          <a:graphicData uri="http://schemas.openxmlformats.org/presentationml/2006/ole">
            <mc:AlternateContent xmlns:mc="http://schemas.openxmlformats.org/markup-compatibility/2006">
              <mc:Choice xmlns:v="urn:schemas-microsoft-com:vml" Requires="v">
                <p:oleObj name="Equation" r:id="rId13" imgW="1549080" imgH="203040" progId="Equation.DSMT4">
                  <p:embed/>
                </p:oleObj>
              </mc:Choice>
              <mc:Fallback>
                <p:oleObj name="Equation" r:id="rId13" imgW="1549080" imgH="203040" progId="Equation.DSMT4">
                  <p:embed/>
                  <p:pic>
                    <p:nvPicPr>
                      <p:cNvPr id="26" name="Object 25">
                        <a:extLst>
                          <a:ext uri="{FF2B5EF4-FFF2-40B4-BE49-F238E27FC236}">
                            <a16:creationId xmlns:a16="http://schemas.microsoft.com/office/drawing/2014/main" id="{DE82A39E-8A96-4088-AE0D-2F791F122AE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076056" y="3356992"/>
                        <a:ext cx="2799738" cy="36663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Content Placeholder 2">
            <a:extLst>
              <a:ext uri="{FF2B5EF4-FFF2-40B4-BE49-F238E27FC236}">
                <a16:creationId xmlns:a16="http://schemas.microsoft.com/office/drawing/2014/main" id="{6603577A-8D24-4811-9284-246C514E230C}"/>
              </a:ext>
            </a:extLst>
          </p:cNvPr>
          <p:cNvSpPr txBox="1">
            <a:spLocks/>
          </p:cNvSpPr>
          <p:nvPr/>
        </p:nvSpPr>
        <p:spPr>
          <a:xfrm>
            <a:off x="107504" y="4077072"/>
            <a:ext cx="8352928" cy="79208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a:t>Ex: If </a:t>
            </a:r>
            <a:r>
              <a:rPr lang="en-CA" sz="2100" dirty="0" err="1"/>
              <a:t>Ivon</a:t>
            </a:r>
            <a:r>
              <a:rPr lang="en-CA" sz="2100" dirty="0"/>
              <a:t> can run 250m in 20seconds and Yolanda can run 4 km in 5min, who can run faster?</a:t>
            </a:r>
          </a:p>
        </p:txBody>
      </p:sp>
      <p:graphicFrame>
        <p:nvGraphicFramePr>
          <p:cNvPr id="28" name="Object 27">
            <a:extLst>
              <a:ext uri="{FF2B5EF4-FFF2-40B4-BE49-F238E27FC236}">
                <a16:creationId xmlns:a16="http://schemas.microsoft.com/office/drawing/2014/main" id="{FE20F289-07CE-49F4-BD15-9D58B3FEB56C}"/>
              </a:ext>
            </a:extLst>
          </p:cNvPr>
          <p:cNvGraphicFramePr>
            <a:graphicFrameLocks noChangeAspect="1"/>
          </p:cNvGraphicFramePr>
          <p:nvPr>
            <p:extLst>
              <p:ext uri="{D42A27DB-BD31-4B8C-83A1-F6EECF244321}">
                <p14:modId xmlns:p14="http://schemas.microsoft.com/office/powerpoint/2010/main" val="2938855264"/>
              </p:ext>
            </p:extLst>
          </p:nvPr>
        </p:nvGraphicFramePr>
        <p:xfrm>
          <a:off x="251520" y="5301208"/>
          <a:ext cx="1386326" cy="605297"/>
        </p:xfrm>
        <a:graphic>
          <a:graphicData uri="http://schemas.openxmlformats.org/presentationml/2006/ole">
            <mc:AlternateContent xmlns:mc="http://schemas.openxmlformats.org/markup-compatibility/2006">
              <mc:Choice xmlns:v="urn:schemas-microsoft-com:vml" Requires="v">
                <p:oleObj name="Equation" r:id="rId15" imgW="901440" imgH="393480" progId="Equation.DSMT4">
                  <p:embed/>
                </p:oleObj>
              </mc:Choice>
              <mc:Fallback>
                <p:oleObj name="Equation" r:id="rId15" imgW="901440" imgH="393480" progId="Equation.DSMT4">
                  <p:embed/>
                  <p:pic>
                    <p:nvPicPr>
                      <p:cNvPr id="28" name="Object 27">
                        <a:extLst>
                          <a:ext uri="{FF2B5EF4-FFF2-40B4-BE49-F238E27FC236}">
                            <a16:creationId xmlns:a16="http://schemas.microsoft.com/office/drawing/2014/main" id="{FE20F289-07CE-49F4-BD15-9D58B3FEB56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1520" y="5301208"/>
                        <a:ext cx="1386326" cy="605297"/>
                      </a:xfrm>
                      <a:prstGeom prst="rect">
                        <a:avLst/>
                      </a:prstGeom>
                      <a:noFill/>
                    </p:spPr>
                  </p:pic>
                </p:oleObj>
              </mc:Fallback>
            </mc:AlternateContent>
          </a:graphicData>
        </a:graphic>
      </p:graphicFrame>
      <p:sp>
        <p:nvSpPr>
          <p:cNvPr id="29" name="TextBox 28">
            <a:extLst>
              <a:ext uri="{FF2B5EF4-FFF2-40B4-BE49-F238E27FC236}">
                <a16:creationId xmlns:a16="http://schemas.microsoft.com/office/drawing/2014/main" id="{07D5FC91-73D2-41FC-A5BC-07B53B864EEA}"/>
              </a:ext>
            </a:extLst>
          </p:cNvPr>
          <p:cNvSpPr txBox="1"/>
          <p:nvPr/>
        </p:nvSpPr>
        <p:spPr>
          <a:xfrm>
            <a:off x="323528" y="4941168"/>
            <a:ext cx="1584088" cy="369332"/>
          </a:xfrm>
          <a:prstGeom prst="rect">
            <a:avLst/>
          </a:prstGeom>
          <a:noFill/>
        </p:spPr>
        <p:txBody>
          <a:bodyPr wrap="none" rtlCol="0">
            <a:spAutoFit/>
          </a:bodyPr>
          <a:lstStyle/>
          <a:p>
            <a:r>
              <a:rPr lang="en-CA" dirty="0" err="1">
                <a:solidFill>
                  <a:srgbClr val="FF0000"/>
                </a:solidFill>
              </a:rPr>
              <a:t>Ivon’s</a:t>
            </a:r>
            <a:r>
              <a:rPr lang="en-CA" dirty="0">
                <a:solidFill>
                  <a:srgbClr val="FF0000"/>
                </a:solidFill>
              </a:rPr>
              <a:t> Speed:</a:t>
            </a:r>
          </a:p>
        </p:txBody>
      </p:sp>
      <p:graphicFrame>
        <p:nvGraphicFramePr>
          <p:cNvPr id="30" name="Object 29">
            <a:extLst>
              <a:ext uri="{FF2B5EF4-FFF2-40B4-BE49-F238E27FC236}">
                <a16:creationId xmlns:a16="http://schemas.microsoft.com/office/drawing/2014/main" id="{FEFB7042-F72B-4EA4-8160-5BF2F25BAF31}"/>
              </a:ext>
            </a:extLst>
          </p:cNvPr>
          <p:cNvGraphicFramePr>
            <a:graphicFrameLocks noChangeAspect="1"/>
          </p:cNvGraphicFramePr>
          <p:nvPr>
            <p:extLst>
              <p:ext uri="{D42A27DB-BD31-4B8C-83A1-F6EECF244321}">
                <p14:modId xmlns:p14="http://schemas.microsoft.com/office/powerpoint/2010/main" val="3070385183"/>
              </p:ext>
            </p:extLst>
          </p:nvPr>
        </p:nvGraphicFramePr>
        <p:xfrm>
          <a:off x="1619672" y="5301208"/>
          <a:ext cx="821184" cy="605083"/>
        </p:xfrm>
        <a:graphic>
          <a:graphicData uri="http://schemas.openxmlformats.org/presentationml/2006/ole">
            <mc:AlternateContent xmlns:mc="http://schemas.openxmlformats.org/markup-compatibility/2006">
              <mc:Choice xmlns:v="urn:schemas-microsoft-com:vml" Requires="v">
                <p:oleObj name="Equation" r:id="rId16" imgW="533160" imgH="393480" progId="Equation.DSMT4">
                  <p:embed/>
                </p:oleObj>
              </mc:Choice>
              <mc:Fallback>
                <p:oleObj name="Equation" r:id="rId16" imgW="533160" imgH="393480" progId="Equation.DSMT4">
                  <p:embed/>
                  <p:pic>
                    <p:nvPicPr>
                      <p:cNvPr id="30" name="Object 29">
                        <a:extLst>
                          <a:ext uri="{FF2B5EF4-FFF2-40B4-BE49-F238E27FC236}">
                            <a16:creationId xmlns:a16="http://schemas.microsoft.com/office/drawing/2014/main" id="{FEFB7042-F72B-4EA4-8160-5BF2F25BAF31}"/>
                          </a:ext>
                        </a:extLst>
                      </p:cNvPr>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619672" y="5301208"/>
                        <a:ext cx="821184" cy="605083"/>
                      </a:xfrm>
                      <a:prstGeom prst="rect">
                        <a:avLst/>
                      </a:prstGeom>
                      <a:noFill/>
                    </p:spPr>
                  </p:pic>
                </p:oleObj>
              </mc:Fallback>
            </mc:AlternateContent>
          </a:graphicData>
        </a:graphic>
      </p:graphicFrame>
      <p:graphicFrame>
        <p:nvGraphicFramePr>
          <p:cNvPr id="31" name="Object 30">
            <a:extLst>
              <a:ext uri="{FF2B5EF4-FFF2-40B4-BE49-F238E27FC236}">
                <a16:creationId xmlns:a16="http://schemas.microsoft.com/office/drawing/2014/main" id="{2C22882A-1FC3-4AA6-9416-A82802ACA8CE}"/>
              </a:ext>
            </a:extLst>
          </p:cNvPr>
          <p:cNvGraphicFramePr>
            <a:graphicFrameLocks noChangeAspect="1"/>
          </p:cNvGraphicFramePr>
          <p:nvPr>
            <p:extLst>
              <p:ext uri="{D42A27DB-BD31-4B8C-83A1-F6EECF244321}">
                <p14:modId xmlns:p14="http://schemas.microsoft.com/office/powerpoint/2010/main" val="2152604856"/>
              </p:ext>
            </p:extLst>
          </p:nvPr>
        </p:nvGraphicFramePr>
        <p:xfrm>
          <a:off x="899592" y="6021287"/>
          <a:ext cx="1296144" cy="330549"/>
        </p:xfrm>
        <a:graphic>
          <a:graphicData uri="http://schemas.openxmlformats.org/presentationml/2006/ole">
            <mc:AlternateContent xmlns:mc="http://schemas.openxmlformats.org/markup-compatibility/2006">
              <mc:Choice xmlns:v="urn:schemas-microsoft-com:vml" Requires="v">
                <p:oleObj name="Equation" r:id="rId18" imgW="698400" imgH="177480" progId="Equation.DSMT4">
                  <p:embed/>
                </p:oleObj>
              </mc:Choice>
              <mc:Fallback>
                <p:oleObj name="Equation" r:id="rId18" imgW="698400" imgH="177480" progId="Equation.DSMT4">
                  <p:embed/>
                  <p:pic>
                    <p:nvPicPr>
                      <p:cNvPr id="31" name="Object 30">
                        <a:extLst>
                          <a:ext uri="{FF2B5EF4-FFF2-40B4-BE49-F238E27FC236}">
                            <a16:creationId xmlns:a16="http://schemas.microsoft.com/office/drawing/2014/main" id="{2C22882A-1FC3-4AA6-9416-A82802ACA8CE}"/>
                          </a:ext>
                        </a:extLst>
                      </p:cNvPr>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899592" y="6021287"/>
                        <a:ext cx="1296144" cy="330549"/>
                      </a:xfrm>
                      <a:prstGeom prst="rect">
                        <a:avLst/>
                      </a:prstGeom>
                      <a:noFill/>
                    </p:spPr>
                  </p:pic>
                </p:oleObj>
              </mc:Fallback>
            </mc:AlternateContent>
          </a:graphicData>
        </a:graphic>
      </p:graphicFrame>
      <p:graphicFrame>
        <p:nvGraphicFramePr>
          <p:cNvPr id="32" name="Object 31">
            <a:extLst>
              <a:ext uri="{FF2B5EF4-FFF2-40B4-BE49-F238E27FC236}">
                <a16:creationId xmlns:a16="http://schemas.microsoft.com/office/drawing/2014/main" id="{325EFBAB-35DF-4F0C-8912-8747A03F6D24}"/>
              </a:ext>
            </a:extLst>
          </p:cNvPr>
          <p:cNvGraphicFramePr>
            <a:graphicFrameLocks noChangeAspect="1"/>
          </p:cNvGraphicFramePr>
          <p:nvPr>
            <p:extLst>
              <p:ext uri="{D42A27DB-BD31-4B8C-83A1-F6EECF244321}">
                <p14:modId xmlns:p14="http://schemas.microsoft.com/office/powerpoint/2010/main" val="1871125486"/>
              </p:ext>
            </p:extLst>
          </p:nvPr>
        </p:nvGraphicFramePr>
        <p:xfrm>
          <a:off x="2987824" y="5373216"/>
          <a:ext cx="1320066" cy="576367"/>
        </p:xfrm>
        <a:graphic>
          <a:graphicData uri="http://schemas.openxmlformats.org/presentationml/2006/ole">
            <mc:AlternateContent xmlns:mc="http://schemas.openxmlformats.org/markup-compatibility/2006">
              <mc:Choice xmlns:v="urn:schemas-microsoft-com:vml" Requires="v">
                <p:oleObj name="Equation" r:id="rId20" imgW="901440" imgH="393480" progId="Equation.DSMT4">
                  <p:embed/>
                </p:oleObj>
              </mc:Choice>
              <mc:Fallback>
                <p:oleObj name="Equation" r:id="rId20" imgW="901440" imgH="393480" progId="Equation.DSMT4">
                  <p:embed/>
                  <p:pic>
                    <p:nvPicPr>
                      <p:cNvPr id="32" name="Object 31">
                        <a:extLst>
                          <a:ext uri="{FF2B5EF4-FFF2-40B4-BE49-F238E27FC236}">
                            <a16:creationId xmlns:a16="http://schemas.microsoft.com/office/drawing/2014/main" id="{325EFBAB-35DF-4F0C-8912-8747A03F6D24}"/>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87824" y="5373216"/>
                        <a:ext cx="1320066" cy="576367"/>
                      </a:xfrm>
                      <a:prstGeom prst="rect">
                        <a:avLst/>
                      </a:prstGeom>
                      <a:noFill/>
                    </p:spPr>
                  </p:pic>
                </p:oleObj>
              </mc:Fallback>
            </mc:AlternateContent>
          </a:graphicData>
        </a:graphic>
      </p:graphicFrame>
      <p:sp>
        <p:nvSpPr>
          <p:cNvPr id="33" name="TextBox 32">
            <a:extLst>
              <a:ext uri="{FF2B5EF4-FFF2-40B4-BE49-F238E27FC236}">
                <a16:creationId xmlns:a16="http://schemas.microsoft.com/office/drawing/2014/main" id="{8688F504-F598-4040-8997-01CA6A385C73}"/>
              </a:ext>
            </a:extLst>
          </p:cNvPr>
          <p:cNvSpPr txBox="1"/>
          <p:nvPr/>
        </p:nvSpPr>
        <p:spPr>
          <a:xfrm>
            <a:off x="3059832" y="4941168"/>
            <a:ext cx="1989647" cy="369332"/>
          </a:xfrm>
          <a:prstGeom prst="rect">
            <a:avLst/>
          </a:prstGeom>
          <a:noFill/>
        </p:spPr>
        <p:txBody>
          <a:bodyPr wrap="none" rtlCol="0">
            <a:spAutoFit/>
          </a:bodyPr>
          <a:lstStyle/>
          <a:p>
            <a:r>
              <a:rPr lang="en-CA" dirty="0">
                <a:solidFill>
                  <a:srgbClr val="FF0000"/>
                </a:solidFill>
              </a:rPr>
              <a:t>Yolanda’s Speed:</a:t>
            </a:r>
          </a:p>
        </p:txBody>
      </p:sp>
      <p:graphicFrame>
        <p:nvGraphicFramePr>
          <p:cNvPr id="34" name="Object 33">
            <a:extLst>
              <a:ext uri="{FF2B5EF4-FFF2-40B4-BE49-F238E27FC236}">
                <a16:creationId xmlns:a16="http://schemas.microsoft.com/office/drawing/2014/main" id="{B06AC7C2-AC71-4481-8E4F-1EC460883BAE}"/>
              </a:ext>
            </a:extLst>
          </p:cNvPr>
          <p:cNvGraphicFramePr>
            <a:graphicFrameLocks noChangeAspect="1"/>
          </p:cNvGraphicFramePr>
          <p:nvPr>
            <p:extLst>
              <p:ext uri="{D42A27DB-BD31-4B8C-83A1-F6EECF244321}">
                <p14:modId xmlns:p14="http://schemas.microsoft.com/office/powerpoint/2010/main" val="2477541343"/>
              </p:ext>
            </p:extLst>
          </p:nvPr>
        </p:nvGraphicFramePr>
        <p:xfrm>
          <a:off x="4283968" y="5373216"/>
          <a:ext cx="893824" cy="576163"/>
        </p:xfrm>
        <a:graphic>
          <a:graphicData uri="http://schemas.openxmlformats.org/presentationml/2006/ole">
            <mc:AlternateContent xmlns:mc="http://schemas.openxmlformats.org/markup-compatibility/2006">
              <mc:Choice xmlns:v="urn:schemas-microsoft-com:vml" Requires="v">
                <p:oleObj name="Equation" r:id="rId21" imgW="609480" imgH="393480" progId="Equation.DSMT4">
                  <p:embed/>
                </p:oleObj>
              </mc:Choice>
              <mc:Fallback>
                <p:oleObj name="Equation" r:id="rId21" imgW="609480" imgH="393480" progId="Equation.DSMT4">
                  <p:embed/>
                  <p:pic>
                    <p:nvPicPr>
                      <p:cNvPr id="34" name="Object 33">
                        <a:extLst>
                          <a:ext uri="{FF2B5EF4-FFF2-40B4-BE49-F238E27FC236}">
                            <a16:creationId xmlns:a16="http://schemas.microsoft.com/office/drawing/2014/main" id="{B06AC7C2-AC71-4481-8E4F-1EC460883BAE}"/>
                          </a:ext>
                        </a:extLst>
                      </p:cNvPr>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83968" y="5373216"/>
                        <a:ext cx="893824" cy="576163"/>
                      </a:xfrm>
                      <a:prstGeom prst="rect">
                        <a:avLst/>
                      </a:prstGeom>
                      <a:noFill/>
                    </p:spPr>
                  </p:pic>
                </p:oleObj>
              </mc:Fallback>
            </mc:AlternateContent>
          </a:graphicData>
        </a:graphic>
      </p:graphicFrame>
      <p:graphicFrame>
        <p:nvGraphicFramePr>
          <p:cNvPr id="35" name="Object 34">
            <a:extLst>
              <a:ext uri="{FF2B5EF4-FFF2-40B4-BE49-F238E27FC236}">
                <a16:creationId xmlns:a16="http://schemas.microsoft.com/office/drawing/2014/main" id="{50C6B8DD-C5ED-45C0-B761-9FDAC3C65A17}"/>
              </a:ext>
            </a:extLst>
          </p:cNvPr>
          <p:cNvGraphicFramePr>
            <a:graphicFrameLocks noChangeAspect="1"/>
          </p:cNvGraphicFramePr>
          <p:nvPr>
            <p:extLst>
              <p:ext uri="{D42A27DB-BD31-4B8C-83A1-F6EECF244321}">
                <p14:modId xmlns:p14="http://schemas.microsoft.com/office/powerpoint/2010/main" val="2888356086"/>
              </p:ext>
            </p:extLst>
          </p:nvPr>
        </p:nvGraphicFramePr>
        <p:xfrm>
          <a:off x="3563888" y="6021288"/>
          <a:ext cx="1676400" cy="322263"/>
        </p:xfrm>
        <a:graphic>
          <a:graphicData uri="http://schemas.openxmlformats.org/presentationml/2006/ole">
            <mc:AlternateContent xmlns:mc="http://schemas.openxmlformats.org/markup-compatibility/2006">
              <mc:Choice xmlns:v="urn:schemas-microsoft-com:vml" Requires="v">
                <p:oleObj name="Equation" r:id="rId23" imgW="927000" imgH="177480" progId="Equation.DSMT4">
                  <p:embed/>
                </p:oleObj>
              </mc:Choice>
              <mc:Fallback>
                <p:oleObj name="Equation" r:id="rId23" imgW="927000" imgH="177480" progId="Equation.DSMT4">
                  <p:embed/>
                  <p:pic>
                    <p:nvPicPr>
                      <p:cNvPr id="35" name="Object 34">
                        <a:extLst>
                          <a:ext uri="{FF2B5EF4-FFF2-40B4-BE49-F238E27FC236}">
                            <a16:creationId xmlns:a16="http://schemas.microsoft.com/office/drawing/2014/main" id="{50C6B8DD-C5ED-45C0-B761-9FDAC3C65A17}"/>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63888" y="6021288"/>
                        <a:ext cx="1676400" cy="3222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6" name="TextBox 35">
            <a:extLst>
              <a:ext uri="{FF2B5EF4-FFF2-40B4-BE49-F238E27FC236}">
                <a16:creationId xmlns:a16="http://schemas.microsoft.com/office/drawing/2014/main" id="{6897F80C-E8F8-455C-AC92-7B02BA6D17A3}"/>
              </a:ext>
            </a:extLst>
          </p:cNvPr>
          <p:cNvSpPr txBox="1"/>
          <p:nvPr/>
        </p:nvSpPr>
        <p:spPr>
          <a:xfrm>
            <a:off x="5724128" y="5805264"/>
            <a:ext cx="2597186" cy="369332"/>
          </a:xfrm>
          <a:prstGeom prst="rect">
            <a:avLst/>
          </a:prstGeom>
          <a:noFill/>
        </p:spPr>
        <p:txBody>
          <a:bodyPr wrap="none" rtlCol="0">
            <a:spAutoFit/>
          </a:bodyPr>
          <a:lstStyle/>
          <a:p>
            <a:r>
              <a:rPr lang="en-CA" dirty="0">
                <a:solidFill>
                  <a:srgbClr val="FF0000"/>
                </a:solidFill>
              </a:rPr>
              <a:t>Yolanda’s runs faster!!</a:t>
            </a:r>
          </a:p>
        </p:txBody>
      </p:sp>
    </p:spTree>
    <p:extLst>
      <p:ext uri="{BB962C8B-B14F-4D97-AF65-F5344CB8AC3E}">
        <p14:creationId xmlns:p14="http://schemas.microsoft.com/office/powerpoint/2010/main" val="3612525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
                                        </p:tgtEl>
                                        <p:attrNameLst>
                                          <p:attrName>style.visibility</p:attrName>
                                        </p:attrNameLst>
                                      </p:cBhvr>
                                      <p:to>
                                        <p:strVal val="visible"/>
                                      </p:to>
                                    </p:set>
                                    <p:animEffect transition="in" filter="fade">
                                      <p:cBhvr>
                                        <p:cTn id="17" dur="500"/>
                                        <p:tgtEl>
                                          <p:spTgt spid="15"/>
                                        </p:tgtEl>
                                      </p:cBhvr>
                                    </p:animEffect>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fade">
                                      <p:cBhvr>
                                        <p:cTn id="21" dur="500"/>
                                        <p:tgtEl>
                                          <p:spTgt spid="16"/>
                                        </p:tgtEl>
                                      </p:cBhvr>
                                    </p:animEffect>
                                  </p:childTnLst>
                                </p:cTn>
                              </p:par>
                            </p:childTnLst>
                          </p:cTn>
                        </p:par>
                        <p:par>
                          <p:cTn id="22" fill="hold">
                            <p:stCondLst>
                              <p:cond delay="1000"/>
                            </p:stCondLst>
                            <p:childTnLst>
                              <p:par>
                                <p:cTn id="23" presetID="10" presetClass="entr" presetSubtype="0" fill="hold" nodeType="after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fade">
                                      <p:cBhvr>
                                        <p:cTn id="25" dur="500"/>
                                        <p:tgtEl>
                                          <p:spTgt spid="17"/>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18"/>
                                        </p:tgtEl>
                                        <p:attrNameLst>
                                          <p:attrName>style.visibility</p:attrName>
                                        </p:attrNameLst>
                                      </p:cBhvr>
                                      <p:to>
                                        <p:strVal val="visible"/>
                                      </p:to>
                                    </p:set>
                                    <p:animEffect transition="in" filter="fade">
                                      <p:cBhvr>
                                        <p:cTn id="30" dur="500"/>
                                        <p:tgtEl>
                                          <p:spTgt spid="18"/>
                                        </p:tgtEl>
                                      </p:cBhvr>
                                    </p:animEffect>
                                  </p:childTnLst>
                                </p:cTn>
                              </p:par>
                            </p:childTnLst>
                          </p:cTn>
                        </p:par>
                      </p:childTnLst>
                    </p:cTn>
                  </p:par>
                  <p:par>
                    <p:cTn id="31" fill="hold">
                      <p:stCondLst>
                        <p:cond delay="indefinite"/>
                      </p:stCondLst>
                      <p:childTnLst>
                        <p:par>
                          <p:cTn id="32" fill="hold">
                            <p:stCondLst>
                              <p:cond delay="0"/>
                            </p:stCondLst>
                            <p:childTnLst>
                              <p:par>
                                <p:cTn id="33" presetID="10" presetClass="entr" presetSubtype="0" fill="hold" nodeType="clickEffect">
                                  <p:stCondLst>
                                    <p:cond delay="0"/>
                                  </p:stCondLst>
                                  <p:childTnLst>
                                    <p:set>
                                      <p:cBhvr>
                                        <p:cTn id="34" dur="1" fill="hold">
                                          <p:stCondLst>
                                            <p:cond delay="0"/>
                                          </p:stCondLst>
                                        </p:cTn>
                                        <p:tgtEl>
                                          <p:spTgt spid="23"/>
                                        </p:tgtEl>
                                        <p:attrNameLst>
                                          <p:attrName>style.visibility</p:attrName>
                                        </p:attrNameLst>
                                      </p:cBhvr>
                                      <p:to>
                                        <p:strVal val="visible"/>
                                      </p:to>
                                    </p:set>
                                    <p:animEffect transition="in" filter="fade">
                                      <p:cBhvr>
                                        <p:cTn id="35" dur="500"/>
                                        <p:tgtEl>
                                          <p:spTgt spid="23"/>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fade">
                                      <p:cBhvr>
                                        <p:cTn id="40" dur="500"/>
                                        <p:tgtEl>
                                          <p:spTgt spid="2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25"/>
                                        </p:tgtEl>
                                        <p:attrNameLst>
                                          <p:attrName>style.visibility</p:attrName>
                                        </p:attrNameLst>
                                      </p:cBhvr>
                                      <p:to>
                                        <p:strVal val="visible"/>
                                      </p:to>
                                    </p:set>
                                    <p:animEffect transition="in" filter="fade">
                                      <p:cBhvr>
                                        <p:cTn id="45" dur="500"/>
                                        <p:tgtEl>
                                          <p:spTgt spid="2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26"/>
                                        </p:tgtEl>
                                        <p:attrNameLst>
                                          <p:attrName>style.visibility</p:attrName>
                                        </p:attrNameLst>
                                      </p:cBhvr>
                                      <p:to>
                                        <p:strVal val="visible"/>
                                      </p:to>
                                    </p:set>
                                    <p:animEffect transition="in" filter="fade">
                                      <p:cBhvr>
                                        <p:cTn id="50" dur="500"/>
                                        <p:tgtEl>
                                          <p:spTgt spid="26"/>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ntr" presetSubtype="0" fill="hold" grpId="0" nodeType="clickEffect">
                                  <p:stCondLst>
                                    <p:cond delay="0"/>
                                  </p:stCondLst>
                                  <p:childTnLst>
                                    <p:set>
                                      <p:cBhvr>
                                        <p:cTn id="54" dur="1" fill="hold">
                                          <p:stCondLst>
                                            <p:cond delay="0"/>
                                          </p:stCondLst>
                                        </p:cTn>
                                        <p:tgtEl>
                                          <p:spTgt spid="27"/>
                                        </p:tgtEl>
                                        <p:attrNameLst>
                                          <p:attrName>style.visibility</p:attrName>
                                        </p:attrNameLst>
                                      </p:cBhvr>
                                      <p:to>
                                        <p:strVal val="visible"/>
                                      </p:to>
                                    </p:set>
                                    <p:animEffect transition="in" filter="fade">
                                      <p:cBhvr>
                                        <p:cTn id="55" dur="500"/>
                                        <p:tgtEl>
                                          <p:spTgt spid="27"/>
                                        </p:tgtEl>
                                      </p:cBhvr>
                                    </p:animEffec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grpId="0" nodeType="clickEffect">
                                  <p:stCondLst>
                                    <p:cond delay="0"/>
                                  </p:stCondLst>
                                  <p:childTnLst>
                                    <p:set>
                                      <p:cBhvr>
                                        <p:cTn id="59" dur="1" fill="hold">
                                          <p:stCondLst>
                                            <p:cond delay="0"/>
                                          </p:stCondLst>
                                        </p:cTn>
                                        <p:tgtEl>
                                          <p:spTgt spid="29"/>
                                        </p:tgtEl>
                                        <p:attrNameLst>
                                          <p:attrName>style.visibility</p:attrName>
                                        </p:attrNameLst>
                                      </p:cBhvr>
                                      <p:to>
                                        <p:strVal val="visible"/>
                                      </p:to>
                                    </p:set>
                                    <p:animEffect transition="in" filter="fade">
                                      <p:cBhvr>
                                        <p:cTn id="60" dur="500"/>
                                        <p:tgtEl>
                                          <p:spTgt spid="29"/>
                                        </p:tgtEl>
                                      </p:cBhvr>
                                    </p:animEffect>
                                  </p:childTnLst>
                                </p:cTn>
                              </p:par>
                            </p:childTnLst>
                          </p:cTn>
                        </p:par>
                      </p:childTnLst>
                    </p:cTn>
                  </p:par>
                  <p:par>
                    <p:cTn id="61" fill="hold">
                      <p:stCondLst>
                        <p:cond delay="indefinite"/>
                      </p:stCondLst>
                      <p:childTnLst>
                        <p:par>
                          <p:cTn id="62" fill="hold">
                            <p:stCondLst>
                              <p:cond delay="0"/>
                            </p:stCondLst>
                            <p:childTnLst>
                              <p:par>
                                <p:cTn id="63" presetID="10" presetClass="entr" presetSubtype="0" fill="hold" nodeType="clickEffect">
                                  <p:stCondLst>
                                    <p:cond delay="0"/>
                                  </p:stCondLst>
                                  <p:childTnLst>
                                    <p:set>
                                      <p:cBhvr>
                                        <p:cTn id="64" dur="1" fill="hold">
                                          <p:stCondLst>
                                            <p:cond delay="0"/>
                                          </p:stCondLst>
                                        </p:cTn>
                                        <p:tgtEl>
                                          <p:spTgt spid="28"/>
                                        </p:tgtEl>
                                        <p:attrNameLst>
                                          <p:attrName>style.visibility</p:attrName>
                                        </p:attrNameLst>
                                      </p:cBhvr>
                                      <p:to>
                                        <p:strVal val="visible"/>
                                      </p:to>
                                    </p:set>
                                    <p:animEffect transition="in" filter="fade">
                                      <p:cBhvr>
                                        <p:cTn id="65" dur="500"/>
                                        <p:tgtEl>
                                          <p:spTgt spid="28"/>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ntr" presetSubtype="0" fill="hold" nodeType="clickEffect">
                                  <p:stCondLst>
                                    <p:cond delay="0"/>
                                  </p:stCondLst>
                                  <p:childTnLst>
                                    <p:set>
                                      <p:cBhvr>
                                        <p:cTn id="69" dur="1" fill="hold">
                                          <p:stCondLst>
                                            <p:cond delay="0"/>
                                          </p:stCondLst>
                                        </p:cTn>
                                        <p:tgtEl>
                                          <p:spTgt spid="30"/>
                                        </p:tgtEl>
                                        <p:attrNameLst>
                                          <p:attrName>style.visibility</p:attrName>
                                        </p:attrNameLst>
                                      </p:cBhvr>
                                      <p:to>
                                        <p:strVal val="visible"/>
                                      </p:to>
                                    </p:set>
                                    <p:animEffect transition="in" filter="fade">
                                      <p:cBhvr>
                                        <p:cTn id="70" dur="500"/>
                                        <p:tgtEl>
                                          <p:spTgt spid="30"/>
                                        </p:tgtEl>
                                      </p:cBhvr>
                                    </p:animEffect>
                                  </p:childTnLst>
                                </p:cTn>
                              </p:par>
                            </p:childTnLst>
                          </p:cTn>
                        </p:par>
                      </p:childTnLst>
                    </p:cTn>
                  </p:par>
                  <p:par>
                    <p:cTn id="71" fill="hold">
                      <p:stCondLst>
                        <p:cond delay="indefinite"/>
                      </p:stCondLst>
                      <p:childTnLst>
                        <p:par>
                          <p:cTn id="72" fill="hold">
                            <p:stCondLst>
                              <p:cond delay="0"/>
                            </p:stCondLst>
                            <p:childTnLst>
                              <p:par>
                                <p:cTn id="73" presetID="10" presetClass="entr" presetSubtype="0" fill="hold" nodeType="click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fade">
                                      <p:cBhvr>
                                        <p:cTn id="75" dur="500"/>
                                        <p:tgtEl>
                                          <p:spTgt spid="31"/>
                                        </p:tgtEl>
                                      </p:cBhvr>
                                    </p:animEffect>
                                  </p:childTnLst>
                                </p:cTn>
                              </p:par>
                            </p:childTnLst>
                          </p:cTn>
                        </p:par>
                      </p:childTnLst>
                    </p:cTn>
                  </p:par>
                  <p:par>
                    <p:cTn id="76" fill="hold">
                      <p:stCondLst>
                        <p:cond delay="indefinite"/>
                      </p:stCondLst>
                      <p:childTnLst>
                        <p:par>
                          <p:cTn id="77" fill="hold">
                            <p:stCondLst>
                              <p:cond delay="0"/>
                            </p:stCondLst>
                            <p:childTnLst>
                              <p:par>
                                <p:cTn id="78" presetID="10" presetClass="entr" presetSubtype="0" fill="hold" grpId="0" nodeType="clickEffect">
                                  <p:stCondLst>
                                    <p:cond delay="0"/>
                                  </p:stCondLst>
                                  <p:childTnLst>
                                    <p:set>
                                      <p:cBhvr>
                                        <p:cTn id="79" dur="1" fill="hold">
                                          <p:stCondLst>
                                            <p:cond delay="0"/>
                                          </p:stCondLst>
                                        </p:cTn>
                                        <p:tgtEl>
                                          <p:spTgt spid="33"/>
                                        </p:tgtEl>
                                        <p:attrNameLst>
                                          <p:attrName>style.visibility</p:attrName>
                                        </p:attrNameLst>
                                      </p:cBhvr>
                                      <p:to>
                                        <p:strVal val="visible"/>
                                      </p:to>
                                    </p:set>
                                    <p:animEffect transition="in" filter="fade">
                                      <p:cBhvr>
                                        <p:cTn id="80" dur="500"/>
                                        <p:tgtEl>
                                          <p:spTgt spid="33"/>
                                        </p:tgtEl>
                                      </p:cBhvr>
                                    </p:animEffect>
                                  </p:childTnLst>
                                </p:cTn>
                              </p:par>
                            </p:childTnLst>
                          </p:cTn>
                        </p:par>
                      </p:childTnLst>
                    </p:cTn>
                  </p:par>
                  <p:par>
                    <p:cTn id="81" fill="hold">
                      <p:stCondLst>
                        <p:cond delay="indefinite"/>
                      </p:stCondLst>
                      <p:childTnLst>
                        <p:par>
                          <p:cTn id="82" fill="hold">
                            <p:stCondLst>
                              <p:cond delay="0"/>
                            </p:stCondLst>
                            <p:childTnLst>
                              <p:par>
                                <p:cTn id="83" presetID="10" presetClass="entr" presetSubtype="0" fill="hold" nodeType="clickEffect">
                                  <p:stCondLst>
                                    <p:cond delay="0"/>
                                  </p:stCondLst>
                                  <p:childTnLst>
                                    <p:set>
                                      <p:cBhvr>
                                        <p:cTn id="84" dur="1" fill="hold">
                                          <p:stCondLst>
                                            <p:cond delay="0"/>
                                          </p:stCondLst>
                                        </p:cTn>
                                        <p:tgtEl>
                                          <p:spTgt spid="32"/>
                                        </p:tgtEl>
                                        <p:attrNameLst>
                                          <p:attrName>style.visibility</p:attrName>
                                        </p:attrNameLst>
                                      </p:cBhvr>
                                      <p:to>
                                        <p:strVal val="visible"/>
                                      </p:to>
                                    </p:set>
                                    <p:animEffect transition="in" filter="fade">
                                      <p:cBhvr>
                                        <p:cTn id="85" dur="500"/>
                                        <p:tgtEl>
                                          <p:spTgt spid="32"/>
                                        </p:tgtEl>
                                      </p:cBhvr>
                                    </p:animEffec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34"/>
                                        </p:tgtEl>
                                        <p:attrNameLst>
                                          <p:attrName>style.visibility</p:attrName>
                                        </p:attrNameLst>
                                      </p:cBhvr>
                                      <p:to>
                                        <p:strVal val="visible"/>
                                      </p:to>
                                    </p:set>
                                    <p:animEffect transition="in" filter="fade">
                                      <p:cBhvr>
                                        <p:cTn id="90" dur="500"/>
                                        <p:tgtEl>
                                          <p:spTgt spid="34"/>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35"/>
                                        </p:tgtEl>
                                        <p:attrNameLst>
                                          <p:attrName>style.visibility</p:attrName>
                                        </p:attrNameLst>
                                      </p:cBhvr>
                                      <p:to>
                                        <p:strVal val="visible"/>
                                      </p:to>
                                    </p:set>
                                    <p:animEffect transition="in" filter="fade">
                                      <p:cBhvr>
                                        <p:cTn id="95" dur="500"/>
                                        <p:tgtEl>
                                          <p:spTgt spid="35"/>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36"/>
                                        </p:tgtEl>
                                        <p:attrNameLst>
                                          <p:attrName>style.visibility</p:attrName>
                                        </p:attrNameLst>
                                      </p:cBhvr>
                                      <p:to>
                                        <p:strVal val="visible"/>
                                      </p:to>
                                    </p:set>
                                    <p:animEffect transition="in" filter="fade">
                                      <p:cBhvr>
                                        <p:cTn id="100"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24" grpId="0"/>
      <p:bldP spid="27" grpId="0"/>
      <p:bldP spid="29" grpId="0"/>
      <p:bldP spid="33" grpId="0"/>
      <p:bldP spid="3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727566-C44C-45BE-B574-D750670D60C7}"/>
              </a:ext>
            </a:extLst>
          </p:cNvPr>
          <p:cNvSpPr>
            <a:spLocks noGrp="1"/>
          </p:cNvSpPr>
          <p:nvPr>
            <p:ph sz="quarter" idx="1"/>
          </p:nvPr>
        </p:nvSpPr>
        <p:spPr>
          <a:xfrm>
            <a:off x="251520" y="260648"/>
            <a:ext cx="8424936" cy="936104"/>
          </a:xfrm>
        </p:spPr>
        <p:txBody>
          <a:bodyPr>
            <a:normAutofit/>
          </a:bodyPr>
          <a:lstStyle/>
          <a:p>
            <a:pPr marL="0" indent="0">
              <a:buNone/>
            </a:pPr>
            <a:r>
              <a:rPr lang="en-CA" sz="2100" dirty="0"/>
              <a:t>Practice</a:t>
            </a:r>
          </a:p>
          <a:p>
            <a:pPr marL="0" indent="0">
              <a:buNone/>
            </a:pPr>
            <a:r>
              <a:rPr lang="en-CA" sz="2100" dirty="0"/>
              <a:t>Q1:  Tom runs at 7m/s for 25minutes.  How far did he run?</a:t>
            </a:r>
          </a:p>
          <a:p>
            <a:pPr marL="0" indent="0">
              <a:buNone/>
            </a:pPr>
            <a:endParaRPr lang="en-CA" sz="2100" dirty="0"/>
          </a:p>
          <a:p>
            <a:pPr marL="0" indent="0">
              <a:buNone/>
            </a:pPr>
            <a:endParaRPr lang="en-CA" sz="2100" dirty="0"/>
          </a:p>
        </p:txBody>
      </p:sp>
      <p:sp>
        <p:nvSpPr>
          <p:cNvPr id="4" name="Content Placeholder 2">
            <a:extLst>
              <a:ext uri="{FF2B5EF4-FFF2-40B4-BE49-F238E27FC236}">
                <a16:creationId xmlns:a16="http://schemas.microsoft.com/office/drawing/2014/main" id="{4CA66B1C-5D8B-473B-AE1E-02FDD06FECAA}"/>
              </a:ext>
            </a:extLst>
          </p:cNvPr>
          <p:cNvSpPr txBox="1">
            <a:spLocks/>
          </p:cNvSpPr>
          <p:nvPr/>
        </p:nvSpPr>
        <p:spPr>
          <a:xfrm>
            <a:off x="107504" y="2420888"/>
            <a:ext cx="8424936" cy="129614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Q2: A fighter jet can fly at  2190mph.  How fast is this in km/h?  How long will it take to fly 400km?</a:t>
            </a:r>
          </a:p>
          <a:p>
            <a:pPr marL="0" indent="0">
              <a:buFont typeface="Wingdings"/>
              <a:buNone/>
            </a:pPr>
            <a:endParaRPr lang="en-CA" sz="2100" dirty="0"/>
          </a:p>
          <a:p>
            <a:pPr marL="0" indent="0">
              <a:buFont typeface="Wingdings"/>
              <a:buNone/>
            </a:pPr>
            <a:endParaRPr lang="en-CA" sz="2100" dirty="0"/>
          </a:p>
        </p:txBody>
      </p:sp>
      <p:sp>
        <p:nvSpPr>
          <p:cNvPr id="5" name="Content Placeholder 2">
            <a:extLst>
              <a:ext uri="{FF2B5EF4-FFF2-40B4-BE49-F238E27FC236}">
                <a16:creationId xmlns:a16="http://schemas.microsoft.com/office/drawing/2014/main" id="{E4937669-AF22-45CF-9AC9-54F2D6C09455}"/>
              </a:ext>
            </a:extLst>
          </p:cNvPr>
          <p:cNvSpPr txBox="1">
            <a:spLocks/>
          </p:cNvSpPr>
          <p:nvPr/>
        </p:nvSpPr>
        <p:spPr>
          <a:xfrm>
            <a:off x="107504" y="3501008"/>
            <a:ext cx="8424936" cy="172819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Q3: The distance from the sun to the earth is 1 astronomical unit (1AU).  1AU is equal to 149,597,781km.  It takes light 8min and 20seconds to travel from the sun to the earth.  How fast can light travel?</a:t>
            </a:r>
          </a:p>
          <a:p>
            <a:pPr marL="0" indent="0">
              <a:buFont typeface="Wingdings"/>
              <a:buNone/>
            </a:pPr>
            <a:endParaRPr lang="en-CA" sz="2100" dirty="0"/>
          </a:p>
          <a:p>
            <a:pPr marL="0" indent="0">
              <a:buFont typeface="Wingdings"/>
              <a:buNone/>
            </a:pPr>
            <a:endParaRPr lang="en-CA" sz="2100" dirty="0"/>
          </a:p>
        </p:txBody>
      </p:sp>
      <p:sp>
        <p:nvSpPr>
          <p:cNvPr id="6" name="Content Placeholder 2">
            <a:extLst>
              <a:ext uri="{FF2B5EF4-FFF2-40B4-BE49-F238E27FC236}">
                <a16:creationId xmlns:a16="http://schemas.microsoft.com/office/drawing/2014/main" id="{56746078-6D99-4651-A772-52030409CB4F}"/>
              </a:ext>
            </a:extLst>
          </p:cNvPr>
          <p:cNvSpPr txBox="1">
            <a:spLocks/>
          </p:cNvSpPr>
          <p:nvPr/>
        </p:nvSpPr>
        <p:spPr>
          <a:xfrm>
            <a:off x="107504" y="5085184"/>
            <a:ext cx="8712968" cy="163679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a:buFont typeface="Wingdings"/>
              <a:buNone/>
            </a:pPr>
            <a:r>
              <a:rPr lang="en-CA" sz="2100" dirty="0"/>
              <a:t>Q4: </a:t>
            </a:r>
            <a:r>
              <a:rPr lang="en-CA" sz="2100" dirty="0" err="1"/>
              <a:t>Mr</a:t>
            </a:r>
            <a:r>
              <a:rPr lang="en-CA" sz="2100" dirty="0"/>
              <a:t> Y and Mr. X are racing each other around a 30km track three times.  Mr. Y can drive at 120km/hr and Mr. X can drive at 100km/hr.  Who will finish the race first and by how much time? </a:t>
            </a:r>
          </a:p>
          <a:p>
            <a:pPr>
              <a:buFont typeface="Wingdings"/>
              <a:buNone/>
            </a:pPr>
            <a:endParaRPr lang="en-CA" sz="2100" dirty="0"/>
          </a:p>
        </p:txBody>
      </p:sp>
    </p:spTree>
    <p:extLst>
      <p:ext uri="{BB962C8B-B14F-4D97-AF65-F5344CB8AC3E}">
        <p14:creationId xmlns:p14="http://schemas.microsoft.com/office/powerpoint/2010/main" val="41319040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a:extLst>
              <a:ext uri="{FF2B5EF4-FFF2-40B4-BE49-F238E27FC236}">
                <a16:creationId xmlns:a16="http://schemas.microsoft.com/office/drawing/2014/main" id="{4CA66B1C-5D8B-473B-AE1E-02FDD06FECAA}"/>
              </a:ext>
            </a:extLst>
          </p:cNvPr>
          <p:cNvSpPr txBox="1">
            <a:spLocks/>
          </p:cNvSpPr>
          <p:nvPr/>
        </p:nvSpPr>
        <p:spPr>
          <a:xfrm>
            <a:off x="179512" y="404664"/>
            <a:ext cx="8424936" cy="129614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Q2: A fighter jet can fly at  2190mph.  How fast is this in km/h?  How long will it take to fly 400km?</a:t>
            </a:r>
          </a:p>
          <a:p>
            <a:pPr marL="0" indent="0">
              <a:buFont typeface="Wingdings"/>
              <a:buNone/>
            </a:pPr>
            <a:endParaRPr lang="en-CA" sz="2100" dirty="0"/>
          </a:p>
          <a:p>
            <a:pPr marL="0" indent="0">
              <a:buFont typeface="Wingdings"/>
              <a:buNone/>
            </a:pPr>
            <a:endParaRPr lang="en-CA" sz="2100" dirty="0"/>
          </a:p>
        </p:txBody>
      </p:sp>
      <p:sp>
        <p:nvSpPr>
          <p:cNvPr id="5" name="Content Placeholder 2">
            <a:extLst>
              <a:ext uri="{FF2B5EF4-FFF2-40B4-BE49-F238E27FC236}">
                <a16:creationId xmlns:a16="http://schemas.microsoft.com/office/drawing/2014/main" id="{E4937669-AF22-45CF-9AC9-54F2D6C09455}"/>
              </a:ext>
            </a:extLst>
          </p:cNvPr>
          <p:cNvSpPr txBox="1">
            <a:spLocks/>
          </p:cNvSpPr>
          <p:nvPr/>
        </p:nvSpPr>
        <p:spPr>
          <a:xfrm>
            <a:off x="179512" y="2924944"/>
            <a:ext cx="8424936" cy="1728192"/>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Q3: The distance from the sun to the earth is 1 astronomical unit (1AU).  1AU is equal to 149,597,781km.  It takes light 8min and 20seconds to travel from the sun to the earth.  How fast can light travel?</a:t>
            </a:r>
          </a:p>
          <a:p>
            <a:pPr marL="0" indent="0">
              <a:buFont typeface="Wingdings"/>
              <a:buNone/>
            </a:pPr>
            <a:endParaRPr lang="en-CA" sz="2100" dirty="0"/>
          </a:p>
          <a:p>
            <a:pPr marL="0" indent="0">
              <a:buFont typeface="Wingdings"/>
              <a:buNone/>
            </a:pPr>
            <a:endParaRPr lang="en-CA" sz="2100" dirty="0"/>
          </a:p>
        </p:txBody>
      </p:sp>
    </p:spTree>
    <p:extLst>
      <p:ext uri="{BB962C8B-B14F-4D97-AF65-F5344CB8AC3E}">
        <p14:creationId xmlns:p14="http://schemas.microsoft.com/office/powerpoint/2010/main" val="578395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07720" y="1524000"/>
            <a:ext cx="1828800" cy="4114800"/>
          </a:xfrm>
          <a:prstGeom prst="rect">
            <a:avLst/>
          </a:prstGeom>
          <a:solidFill>
            <a:srgbClr val="00B050">
              <a:alpha val="64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1" name="Rectangle 10"/>
          <p:cNvSpPr/>
          <p:nvPr/>
        </p:nvSpPr>
        <p:spPr>
          <a:xfrm>
            <a:off x="2550793" y="1590675"/>
            <a:ext cx="640080" cy="3959352"/>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cxnSp>
        <p:nvCxnSpPr>
          <p:cNvPr id="60" name="Straight Connector 59"/>
          <p:cNvCxnSpPr/>
          <p:nvPr/>
        </p:nvCxnSpPr>
        <p:spPr>
          <a:xfrm>
            <a:off x="2438400" y="4678680"/>
            <a:ext cx="85344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2438400" y="4206240"/>
            <a:ext cx="872355" cy="369332"/>
          </a:xfrm>
          <a:prstGeom prst="rect">
            <a:avLst/>
          </a:prstGeom>
          <a:solidFill>
            <a:srgbClr val="FF0000"/>
          </a:solidFill>
        </p:spPr>
        <p:txBody>
          <a:bodyPr wrap="none" rtlCol="0">
            <a:spAutoFit/>
          </a:bodyPr>
          <a:lstStyle/>
          <a:p>
            <a:r>
              <a:rPr lang="en-CA" dirty="0">
                <a:solidFill>
                  <a:srgbClr val="FFFF00"/>
                </a:solidFill>
              </a:rPr>
              <a:t>Finish</a:t>
            </a:r>
          </a:p>
        </p:txBody>
      </p:sp>
      <p:sp>
        <p:nvSpPr>
          <p:cNvPr id="6" name="Chord 5"/>
          <p:cNvSpPr/>
          <p:nvPr/>
        </p:nvSpPr>
        <p:spPr>
          <a:xfrm>
            <a:off x="807720" y="4724400"/>
            <a:ext cx="1828800" cy="1828800"/>
          </a:xfrm>
          <a:prstGeom prst="chord">
            <a:avLst>
              <a:gd name="adj1" fmla="val 21544024"/>
              <a:gd name="adj2" fmla="val 10800000"/>
            </a:avLst>
          </a:prstGeom>
          <a:solidFill>
            <a:srgbClr val="00B05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7" name="Chord 6"/>
          <p:cNvSpPr/>
          <p:nvPr/>
        </p:nvSpPr>
        <p:spPr>
          <a:xfrm flipV="1">
            <a:off x="807720" y="609600"/>
            <a:ext cx="1828800" cy="1828800"/>
          </a:xfrm>
          <a:prstGeom prst="chord">
            <a:avLst>
              <a:gd name="adj1" fmla="val 21544024"/>
              <a:gd name="adj2" fmla="val 10800000"/>
            </a:avLst>
          </a:prstGeom>
          <a:solidFill>
            <a:srgbClr val="00B050">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Arc 7"/>
          <p:cNvSpPr/>
          <p:nvPr/>
        </p:nvSpPr>
        <p:spPr>
          <a:xfrm>
            <a:off x="483870" y="361950"/>
            <a:ext cx="2377440" cy="2377440"/>
          </a:xfrm>
          <a:prstGeom prst="arc">
            <a:avLst>
              <a:gd name="adj1" fmla="val 10576146"/>
              <a:gd name="adj2" fmla="val 145404"/>
            </a:avLst>
          </a:prstGeom>
          <a:ln w="635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sp>
        <p:nvSpPr>
          <p:cNvPr id="10" name="Rectangle 9"/>
          <p:cNvSpPr/>
          <p:nvPr/>
        </p:nvSpPr>
        <p:spPr>
          <a:xfrm>
            <a:off x="179070" y="1600200"/>
            <a:ext cx="640080" cy="3962400"/>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nvGrpSpPr>
          <p:cNvPr id="2" name="Group 19"/>
          <p:cNvGrpSpPr/>
          <p:nvPr/>
        </p:nvGrpSpPr>
        <p:grpSpPr>
          <a:xfrm>
            <a:off x="4846320" y="2484120"/>
            <a:ext cx="1104900" cy="1619250"/>
            <a:chOff x="4572000" y="2228850"/>
            <a:chExt cx="1028700" cy="1543050"/>
          </a:xfrm>
        </p:grpSpPr>
        <p:sp>
          <p:nvSpPr>
            <p:cNvPr id="12" name="Rounded Rectangle 11"/>
            <p:cNvSpPr/>
            <p:nvPr/>
          </p:nvSpPr>
          <p:spPr>
            <a:xfrm>
              <a:off x="4572000" y="25908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3" name="Rounded Rectangle 12"/>
            <p:cNvSpPr/>
            <p:nvPr/>
          </p:nvSpPr>
          <p:spPr>
            <a:xfrm>
              <a:off x="5257800" y="25908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Rounded Rectangle 13"/>
            <p:cNvSpPr/>
            <p:nvPr/>
          </p:nvSpPr>
          <p:spPr>
            <a:xfrm>
              <a:off x="4591050" y="32956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5" name="Rounded Rectangle 14"/>
            <p:cNvSpPr/>
            <p:nvPr/>
          </p:nvSpPr>
          <p:spPr>
            <a:xfrm>
              <a:off x="5276850" y="32956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Isosceles Triangle 15"/>
            <p:cNvSpPr/>
            <p:nvPr/>
          </p:nvSpPr>
          <p:spPr>
            <a:xfrm>
              <a:off x="4648200" y="2228850"/>
              <a:ext cx="952500" cy="20955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7" name="Rectangle 16"/>
            <p:cNvSpPr/>
            <p:nvPr/>
          </p:nvSpPr>
          <p:spPr>
            <a:xfrm>
              <a:off x="4838700" y="2514600"/>
              <a:ext cx="495300" cy="104775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500" dirty="0">
                  <a:solidFill>
                    <a:srgbClr val="FFFF00"/>
                  </a:solidFill>
                </a:rPr>
                <a:t>Y</a:t>
              </a:r>
            </a:p>
          </p:txBody>
        </p:sp>
        <p:sp>
          <p:nvSpPr>
            <p:cNvPr id="18" name="Rectangle 17"/>
            <p:cNvSpPr/>
            <p:nvPr/>
          </p:nvSpPr>
          <p:spPr>
            <a:xfrm>
              <a:off x="4686300" y="2381250"/>
              <a:ext cx="857250" cy="1905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9" name="Rectangle 18"/>
            <p:cNvSpPr/>
            <p:nvPr/>
          </p:nvSpPr>
          <p:spPr>
            <a:xfrm>
              <a:off x="4686300" y="3409950"/>
              <a:ext cx="857250" cy="1905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3" name="Group 29"/>
          <p:cNvGrpSpPr/>
          <p:nvPr/>
        </p:nvGrpSpPr>
        <p:grpSpPr>
          <a:xfrm>
            <a:off x="6949440" y="2503170"/>
            <a:ext cx="1104900" cy="1619250"/>
            <a:chOff x="6096000" y="2247900"/>
            <a:chExt cx="1028700" cy="1543050"/>
          </a:xfrm>
        </p:grpSpPr>
        <p:sp>
          <p:nvSpPr>
            <p:cNvPr id="22" name="Rounded Rectangle 21"/>
            <p:cNvSpPr/>
            <p:nvPr/>
          </p:nvSpPr>
          <p:spPr>
            <a:xfrm>
              <a:off x="6096000" y="26098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3" name="Rounded Rectangle 22"/>
            <p:cNvSpPr/>
            <p:nvPr/>
          </p:nvSpPr>
          <p:spPr>
            <a:xfrm>
              <a:off x="6781800" y="26098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4" name="Rounded Rectangle 23"/>
            <p:cNvSpPr/>
            <p:nvPr/>
          </p:nvSpPr>
          <p:spPr>
            <a:xfrm>
              <a:off x="6115050" y="33147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5" name="Rounded Rectangle 24"/>
            <p:cNvSpPr/>
            <p:nvPr/>
          </p:nvSpPr>
          <p:spPr>
            <a:xfrm>
              <a:off x="6800850" y="33147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 name="Isosceles Triangle 25"/>
            <p:cNvSpPr/>
            <p:nvPr/>
          </p:nvSpPr>
          <p:spPr>
            <a:xfrm>
              <a:off x="6134100" y="2247900"/>
              <a:ext cx="952500" cy="209550"/>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27" name="Rectangle 26"/>
            <p:cNvSpPr/>
            <p:nvPr/>
          </p:nvSpPr>
          <p:spPr>
            <a:xfrm>
              <a:off x="6191250" y="2781300"/>
              <a:ext cx="857250" cy="83820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500" dirty="0">
                  <a:solidFill>
                    <a:srgbClr val="FFFF00"/>
                  </a:solidFill>
                </a:rPr>
                <a:t>X</a:t>
              </a:r>
            </a:p>
          </p:txBody>
        </p:sp>
        <p:sp>
          <p:nvSpPr>
            <p:cNvPr id="28" name="Rectangle 27"/>
            <p:cNvSpPr/>
            <p:nvPr/>
          </p:nvSpPr>
          <p:spPr>
            <a:xfrm>
              <a:off x="6191250" y="2667000"/>
              <a:ext cx="857250" cy="1905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9" name="Rectangle 28"/>
            <p:cNvSpPr/>
            <p:nvPr/>
          </p:nvSpPr>
          <p:spPr>
            <a:xfrm>
              <a:off x="6191250" y="2457450"/>
              <a:ext cx="857250" cy="19050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31" name="Arc 30"/>
          <p:cNvSpPr/>
          <p:nvPr/>
        </p:nvSpPr>
        <p:spPr>
          <a:xfrm flipV="1">
            <a:off x="476250" y="4194810"/>
            <a:ext cx="2377440" cy="2377440"/>
          </a:xfrm>
          <a:prstGeom prst="arc">
            <a:avLst>
              <a:gd name="adj1" fmla="val 10576146"/>
              <a:gd name="adj2" fmla="val 145404"/>
            </a:avLst>
          </a:prstGeom>
          <a:ln w="6350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pSp>
        <p:nvGrpSpPr>
          <p:cNvPr id="4" name="Group 31"/>
          <p:cNvGrpSpPr/>
          <p:nvPr/>
        </p:nvGrpSpPr>
        <p:grpSpPr>
          <a:xfrm>
            <a:off x="2890520" y="3638550"/>
            <a:ext cx="361950" cy="514350"/>
            <a:chOff x="6096000" y="2247900"/>
            <a:chExt cx="1028700" cy="1543050"/>
          </a:xfrm>
        </p:grpSpPr>
        <p:sp>
          <p:nvSpPr>
            <p:cNvPr id="33" name="Rounded Rectangle 32"/>
            <p:cNvSpPr/>
            <p:nvPr/>
          </p:nvSpPr>
          <p:spPr>
            <a:xfrm>
              <a:off x="6096000" y="26098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4" name="Rounded Rectangle 33"/>
            <p:cNvSpPr/>
            <p:nvPr/>
          </p:nvSpPr>
          <p:spPr>
            <a:xfrm>
              <a:off x="6781800" y="26098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5" name="Rounded Rectangle 34"/>
            <p:cNvSpPr/>
            <p:nvPr/>
          </p:nvSpPr>
          <p:spPr>
            <a:xfrm>
              <a:off x="6115050" y="33147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6" name="Rounded Rectangle 35"/>
            <p:cNvSpPr/>
            <p:nvPr/>
          </p:nvSpPr>
          <p:spPr>
            <a:xfrm>
              <a:off x="6800850" y="33147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7" name="Isosceles Triangle 36"/>
            <p:cNvSpPr/>
            <p:nvPr/>
          </p:nvSpPr>
          <p:spPr>
            <a:xfrm>
              <a:off x="6134100" y="2247900"/>
              <a:ext cx="952500" cy="209550"/>
            </a:xfrm>
            <a:prstGeom prst="triangle">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38" name="Rectangle 37"/>
            <p:cNvSpPr/>
            <p:nvPr/>
          </p:nvSpPr>
          <p:spPr>
            <a:xfrm>
              <a:off x="6191250" y="2781300"/>
              <a:ext cx="857250" cy="83820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500" dirty="0">
                  <a:solidFill>
                    <a:srgbClr val="FFFF00"/>
                  </a:solidFill>
                </a:rPr>
                <a:t>X</a:t>
              </a:r>
            </a:p>
          </p:txBody>
        </p:sp>
        <p:sp>
          <p:nvSpPr>
            <p:cNvPr id="39" name="Rectangle 38"/>
            <p:cNvSpPr/>
            <p:nvPr/>
          </p:nvSpPr>
          <p:spPr>
            <a:xfrm>
              <a:off x="6191250" y="2667000"/>
              <a:ext cx="857250" cy="1905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0" name="Rectangle 39"/>
            <p:cNvSpPr/>
            <p:nvPr/>
          </p:nvSpPr>
          <p:spPr>
            <a:xfrm>
              <a:off x="6191250" y="2457450"/>
              <a:ext cx="857250" cy="190500"/>
            </a:xfrm>
            <a:prstGeom prst="rect">
              <a:avLst/>
            </a:prstGeom>
            <a:solidFill>
              <a:srgbClr val="00206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nvGrpSpPr>
          <p:cNvPr id="9" name="Group 40"/>
          <p:cNvGrpSpPr/>
          <p:nvPr/>
        </p:nvGrpSpPr>
        <p:grpSpPr>
          <a:xfrm>
            <a:off x="2471420" y="3657600"/>
            <a:ext cx="361950" cy="495300"/>
            <a:chOff x="4572000" y="2228850"/>
            <a:chExt cx="1028700" cy="1543050"/>
          </a:xfrm>
        </p:grpSpPr>
        <p:sp>
          <p:nvSpPr>
            <p:cNvPr id="42" name="Rounded Rectangle 41"/>
            <p:cNvSpPr/>
            <p:nvPr/>
          </p:nvSpPr>
          <p:spPr>
            <a:xfrm>
              <a:off x="4572000" y="25908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3" name="Rounded Rectangle 42"/>
            <p:cNvSpPr/>
            <p:nvPr/>
          </p:nvSpPr>
          <p:spPr>
            <a:xfrm>
              <a:off x="5257800" y="259080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4" name="Rounded Rectangle 43"/>
            <p:cNvSpPr/>
            <p:nvPr/>
          </p:nvSpPr>
          <p:spPr>
            <a:xfrm>
              <a:off x="4591050" y="32956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5" name="Rounded Rectangle 44"/>
            <p:cNvSpPr/>
            <p:nvPr/>
          </p:nvSpPr>
          <p:spPr>
            <a:xfrm>
              <a:off x="5276850" y="3295650"/>
              <a:ext cx="323850" cy="476250"/>
            </a:xfrm>
            <a:prstGeom prst="roundRect">
              <a:avLst/>
            </a:prstGeom>
            <a:solidFill>
              <a:schemeClr val="tx1">
                <a:lumMod val="65000"/>
                <a:lumOff val="35000"/>
              </a:schemeClr>
            </a:solidFill>
            <a:ln w="317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6" name="Isosceles Triangle 45"/>
            <p:cNvSpPr/>
            <p:nvPr/>
          </p:nvSpPr>
          <p:spPr>
            <a:xfrm>
              <a:off x="4648200" y="2228850"/>
              <a:ext cx="952500" cy="209550"/>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47" name="Rectangle 46"/>
            <p:cNvSpPr/>
            <p:nvPr/>
          </p:nvSpPr>
          <p:spPr>
            <a:xfrm>
              <a:off x="4838700" y="2514600"/>
              <a:ext cx="495300" cy="104775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2500" dirty="0">
                  <a:solidFill>
                    <a:srgbClr val="FFFF00"/>
                  </a:solidFill>
                </a:rPr>
                <a:t>Y</a:t>
              </a:r>
            </a:p>
          </p:txBody>
        </p:sp>
        <p:sp>
          <p:nvSpPr>
            <p:cNvPr id="48" name="Rectangle 47"/>
            <p:cNvSpPr/>
            <p:nvPr/>
          </p:nvSpPr>
          <p:spPr>
            <a:xfrm>
              <a:off x="4686300" y="2381250"/>
              <a:ext cx="857250" cy="1905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49" name="Rectangle 48"/>
            <p:cNvSpPr/>
            <p:nvPr/>
          </p:nvSpPr>
          <p:spPr>
            <a:xfrm>
              <a:off x="4686300" y="3409950"/>
              <a:ext cx="857250" cy="190500"/>
            </a:xfrm>
            <a:prstGeom prst="rect">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sp>
        <p:nvSpPr>
          <p:cNvPr id="62" name="Content Placeholder 2"/>
          <p:cNvSpPr>
            <a:spLocks noGrp="1"/>
          </p:cNvSpPr>
          <p:nvPr>
            <p:ph sz="quarter" idx="1"/>
          </p:nvPr>
        </p:nvSpPr>
        <p:spPr>
          <a:xfrm>
            <a:off x="3185160" y="45720"/>
            <a:ext cx="5958840" cy="2788920"/>
          </a:xfrm>
        </p:spPr>
        <p:txBody>
          <a:bodyPr>
            <a:normAutofit/>
          </a:bodyPr>
          <a:lstStyle/>
          <a:p>
            <a:pPr>
              <a:buNone/>
            </a:pPr>
            <a:r>
              <a:rPr lang="en-CA" dirty="0" err="1"/>
              <a:t>Mr</a:t>
            </a:r>
            <a:r>
              <a:rPr lang="en-CA" dirty="0"/>
              <a:t> Y and Mr. X are racing each other around a 30km track three times.  Mr. Y can drive at 120km/hr and Mr. X can drive at 100km/hr.  Who will finish the race first and by how much time? </a:t>
            </a:r>
          </a:p>
          <a:p>
            <a:pPr>
              <a:buNone/>
            </a:pPr>
            <a:endParaRPr lang="en-CA" dirty="0"/>
          </a:p>
        </p:txBody>
      </p:sp>
      <p:sp>
        <p:nvSpPr>
          <p:cNvPr id="87" name="Rectangle 86"/>
          <p:cNvSpPr/>
          <p:nvPr/>
        </p:nvSpPr>
        <p:spPr>
          <a:xfrm>
            <a:off x="0" y="3322320"/>
            <a:ext cx="4495800" cy="3535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8" name="TextBox 87"/>
          <p:cNvSpPr txBox="1">
            <a:spLocks noChangeArrowheads="1"/>
          </p:cNvSpPr>
          <p:nvPr/>
        </p:nvSpPr>
        <p:spPr bwMode="auto">
          <a:xfrm>
            <a:off x="4932998" y="2424113"/>
            <a:ext cx="3695114" cy="461665"/>
          </a:xfrm>
          <a:prstGeom prst="rect">
            <a:avLst/>
          </a:prstGeom>
          <a:noFill/>
          <a:ln w="9525">
            <a:noFill/>
            <a:miter lim="800000"/>
            <a:headEnd/>
            <a:tailEnd/>
          </a:ln>
        </p:spPr>
        <p:txBody>
          <a:bodyPr wrap="none">
            <a:spAutoFit/>
          </a:bodyPr>
          <a:lstStyle/>
          <a:p>
            <a:r>
              <a:rPr lang="en-CA" sz="2400" dirty="0">
                <a:solidFill>
                  <a:srgbClr val="FF0000"/>
                </a:solidFill>
                <a:latin typeface="Centaur" pitchFamily="18" charset="0"/>
              </a:rPr>
              <a:t>Find the total distance travelled</a:t>
            </a:r>
          </a:p>
        </p:txBody>
      </p:sp>
      <p:graphicFrame>
        <p:nvGraphicFramePr>
          <p:cNvPr id="89" name="Object 2"/>
          <p:cNvGraphicFramePr>
            <a:graphicFrameLocks noChangeAspect="1"/>
          </p:cNvGraphicFramePr>
          <p:nvPr/>
        </p:nvGraphicFramePr>
        <p:xfrm>
          <a:off x="4999039" y="2958783"/>
          <a:ext cx="1828482" cy="381691"/>
        </p:xfrm>
        <a:graphic>
          <a:graphicData uri="http://schemas.openxmlformats.org/presentationml/2006/ole">
            <mc:AlternateContent xmlns:mc="http://schemas.openxmlformats.org/markup-compatibility/2006">
              <mc:Choice xmlns:v="urn:schemas-microsoft-com:vml" Requires="v">
                <p:oleObj name="Equation" r:id="rId3" imgW="850680" imgH="177480" progId="Equation.DSMT4">
                  <p:embed/>
                </p:oleObj>
              </mc:Choice>
              <mc:Fallback>
                <p:oleObj name="Equation" r:id="rId3" imgW="850680" imgH="177480" progId="Equation.DSMT4">
                  <p:embed/>
                  <p:pic>
                    <p:nvPicPr>
                      <p:cNvPr id="89"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99039" y="2958783"/>
                        <a:ext cx="1828482" cy="38169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0" name="Object 2"/>
          <p:cNvGraphicFramePr>
            <a:graphicFrameLocks noChangeAspect="1"/>
          </p:cNvGraphicFramePr>
          <p:nvPr/>
        </p:nvGraphicFramePr>
        <p:xfrm>
          <a:off x="5005705" y="3355023"/>
          <a:ext cx="1419225" cy="381000"/>
        </p:xfrm>
        <a:graphic>
          <a:graphicData uri="http://schemas.openxmlformats.org/presentationml/2006/ole">
            <mc:AlternateContent xmlns:mc="http://schemas.openxmlformats.org/markup-compatibility/2006">
              <mc:Choice xmlns:v="urn:schemas-microsoft-com:vml" Requires="v">
                <p:oleObj name="Equation" r:id="rId5" imgW="660240" imgH="177480" progId="Equation.DSMT4">
                  <p:embed/>
                </p:oleObj>
              </mc:Choice>
              <mc:Fallback>
                <p:oleObj name="Equation" r:id="rId5" imgW="660240" imgH="177480" progId="Equation.DSMT4">
                  <p:embed/>
                  <p:pic>
                    <p:nvPicPr>
                      <p:cNvPr id="9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05705" y="3355023"/>
                        <a:ext cx="141922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1" name="TextBox 90"/>
          <p:cNvSpPr txBox="1">
            <a:spLocks noChangeArrowheads="1"/>
          </p:cNvSpPr>
          <p:nvPr/>
        </p:nvSpPr>
        <p:spPr bwMode="auto">
          <a:xfrm>
            <a:off x="4826318" y="3734753"/>
            <a:ext cx="3366371" cy="461665"/>
          </a:xfrm>
          <a:prstGeom prst="rect">
            <a:avLst/>
          </a:prstGeom>
          <a:noFill/>
          <a:ln w="9525">
            <a:noFill/>
            <a:miter lim="800000"/>
            <a:headEnd/>
            <a:tailEnd/>
          </a:ln>
        </p:spPr>
        <p:txBody>
          <a:bodyPr wrap="none">
            <a:spAutoFit/>
          </a:bodyPr>
          <a:lstStyle/>
          <a:p>
            <a:r>
              <a:rPr lang="en-CA" sz="2400" dirty="0">
                <a:solidFill>
                  <a:srgbClr val="FF0000"/>
                </a:solidFill>
                <a:latin typeface="Centaur" pitchFamily="18" charset="0"/>
              </a:rPr>
              <a:t>Find the time for each driver</a:t>
            </a:r>
          </a:p>
        </p:txBody>
      </p:sp>
      <p:graphicFrame>
        <p:nvGraphicFramePr>
          <p:cNvPr id="92" name="Object 2"/>
          <p:cNvGraphicFramePr>
            <a:graphicFrameLocks noChangeAspect="1"/>
          </p:cNvGraphicFramePr>
          <p:nvPr/>
        </p:nvGraphicFramePr>
        <p:xfrm>
          <a:off x="4029075" y="4192588"/>
          <a:ext cx="901700" cy="382587"/>
        </p:xfrm>
        <a:graphic>
          <a:graphicData uri="http://schemas.openxmlformats.org/presentationml/2006/ole">
            <mc:AlternateContent xmlns:mc="http://schemas.openxmlformats.org/markup-compatibility/2006">
              <mc:Choice xmlns:v="urn:schemas-microsoft-com:vml" Requires="v">
                <p:oleObj name="Equation" r:id="rId7" imgW="419040" imgH="177480" progId="Equation.DSMT4">
                  <p:embed/>
                </p:oleObj>
              </mc:Choice>
              <mc:Fallback>
                <p:oleObj name="Equation" r:id="rId7" imgW="419040" imgH="177480" progId="Equation.DSMT4">
                  <p:embed/>
                  <p:pic>
                    <p:nvPicPr>
                      <p:cNvPr id="92" name="Object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029075" y="4192588"/>
                        <a:ext cx="901700" cy="382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3" name="Object 2"/>
          <p:cNvGraphicFramePr>
            <a:graphicFrameLocks noChangeAspect="1"/>
          </p:cNvGraphicFramePr>
          <p:nvPr/>
        </p:nvGraphicFramePr>
        <p:xfrm>
          <a:off x="6516688" y="4162425"/>
          <a:ext cx="984250" cy="384175"/>
        </p:xfrm>
        <a:graphic>
          <a:graphicData uri="http://schemas.openxmlformats.org/presentationml/2006/ole">
            <mc:AlternateContent xmlns:mc="http://schemas.openxmlformats.org/markup-compatibility/2006">
              <mc:Choice xmlns:v="urn:schemas-microsoft-com:vml" Requires="v">
                <p:oleObj name="Equation" r:id="rId9" imgW="457200" imgH="177480" progId="Equation.DSMT4">
                  <p:embed/>
                </p:oleObj>
              </mc:Choice>
              <mc:Fallback>
                <p:oleObj name="Equation" r:id="rId9" imgW="457200" imgH="177480" progId="Equation.DSMT4">
                  <p:embed/>
                  <p:pic>
                    <p:nvPicPr>
                      <p:cNvPr id="93" name="Object 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516688" y="4162425"/>
                        <a:ext cx="984250" cy="384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4" name="Object 2"/>
          <p:cNvGraphicFramePr>
            <a:graphicFrameLocks noChangeAspect="1"/>
          </p:cNvGraphicFramePr>
          <p:nvPr/>
        </p:nvGraphicFramePr>
        <p:xfrm>
          <a:off x="3797935" y="4578350"/>
          <a:ext cx="1365250" cy="925513"/>
        </p:xfrm>
        <a:graphic>
          <a:graphicData uri="http://schemas.openxmlformats.org/presentationml/2006/ole">
            <mc:AlternateContent xmlns:mc="http://schemas.openxmlformats.org/markup-compatibility/2006">
              <mc:Choice xmlns:v="urn:schemas-microsoft-com:vml" Requires="v">
                <p:oleObj name="Equation" r:id="rId11" imgW="634680" imgH="431640" progId="Equation.DSMT4">
                  <p:embed/>
                </p:oleObj>
              </mc:Choice>
              <mc:Fallback>
                <p:oleObj name="Equation" r:id="rId11" imgW="634680" imgH="431640" progId="Equation.DSMT4">
                  <p:embed/>
                  <p:pic>
                    <p:nvPicPr>
                      <p:cNvPr id="94" name="Object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97935" y="4578350"/>
                        <a:ext cx="1365250" cy="925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5" name="Object 2"/>
          <p:cNvGraphicFramePr>
            <a:graphicFrameLocks noChangeAspect="1"/>
          </p:cNvGraphicFramePr>
          <p:nvPr/>
        </p:nvGraphicFramePr>
        <p:xfrm>
          <a:off x="3784600" y="5504815"/>
          <a:ext cx="1392238" cy="381000"/>
        </p:xfrm>
        <a:graphic>
          <a:graphicData uri="http://schemas.openxmlformats.org/presentationml/2006/ole">
            <mc:AlternateContent xmlns:mc="http://schemas.openxmlformats.org/markup-compatibility/2006">
              <mc:Choice xmlns:v="urn:schemas-microsoft-com:vml" Requires="v">
                <p:oleObj name="Equation" r:id="rId13" imgW="647640" imgH="177480" progId="Equation.DSMT4">
                  <p:embed/>
                </p:oleObj>
              </mc:Choice>
              <mc:Fallback>
                <p:oleObj name="Equation" r:id="rId13" imgW="647640" imgH="177480" progId="Equation.DSMT4">
                  <p:embed/>
                  <p:pic>
                    <p:nvPicPr>
                      <p:cNvPr id="95" name="Object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84600" y="5504815"/>
                        <a:ext cx="1392238"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6" name="Object 2"/>
          <p:cNvGraphicFramePr>
            <a:graphicFrameLocks noChangeAspect="1"/>
          </p:cNvGraphicFramePr>
          <p:nvPr/>
        </p:nvGraphicFramePr>
        <p:xfrm>
          <a:off x="6099175" y="4544695"/>
          <a:ext cx="1365250" cy="925513"/>
        </p:xfrm>
        <a:graphic>
          <a:graphicData uri="http://schemas.openxmlformats.org/presentationml/2006/ole">
            <mc:AlternateContent xmlns:mc="http://schemas.openxmlformats.org/markup-compatibility/2006">
              <mc:Choice xmlns:v="urn:schemas-microsoft-com:vml" Requires="v">
                <p:oleObj name="Equation" r:id="rId15" imgW="634680" imgH="431640" progId="Equation.DSMT4">
                  <p:embed/>
                </p:oleObj>
              </mc:Choice>
              <mc:Fallback>
                <p:oleObj name="Equation" r:id="rId15" imgW="634680" imgH="431640" progId="Equation.DSMT4">
                  <p:embed/>
                  <p:pic>
                    <p:nvPicPr>
                      <p:cNvPr id="96" name="Object 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099175" y="4544695"/>
                        <a:ext cx="1365250" cy="9255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7" name="Object 2"/>
          <p:cNvGraphicFramePr>
            <a:graphicFrameLocks noChangeAspect="1"/>
          </p:cNvGraphicFramePr>
          <p:nvPr/>
        </p:nvGraphicFramePr>
        <p:xfrm>
          <a:off x="6073775" y="5470525"/>
          <a:ext cx="1419225" cy="381000"/>
        </p:xfrm>
        <a:graphic>
          <a:graphicData uri="http://schemas.openxmlformats.org/presentationml/2006/ole">
            <mc:AlternateContent xmlns:mc="http://schemas.openxmlformats.org/markup-compatibility/2006">
              <mc:Choice xmlns:v="urn:schemas-microsoft-com:vml" Requires="v">
                <p:oleObj name="Equation" r:id="rId17" imgW="660240" imgH="177480" progId="Equation.DSMT4">
                  <p:embed/>
                </p:oleObj>
              </mc:Choice>
              <mc:Fallback>
                <p:oleObj name="Equation" r:id="rId17" imgW="660240" imgH="177480" progId="Equation.DSMT4">
                  <p:embed/>
                  <p:pic>
                    <p:nvPicPr>
                      <p:cNvPr id="97" name="Object 2"/>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073775" y="5470525"/>
                        <a:ext cx="141922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 name="TextBox 97"/>
          <p:cNvSpPr txBox="1">
            <a:spLocks noChangeArrowheads="1"/>
          </p:cNvSpPr>
          <p:nvPr/>
        </p:nvSpPr>
        <p:spPr bwMode="auto">
          <a:xfrm>
            <a:off x="254318" y="4039553"/>
            <a:ext cx="2957797" cy="830997"/>
          </a:xfrm>
          <a:prstGeom prst="rect">
            <a:avLst/>
          </a:prstGeom>
          <a:noFill/>
          <a:ln w="9525">
            <a:noFill/>
            <a:miter lim="800000"/>
            <a:headEnd/>
            <a:tailEnd/>
          </a:ln>
        </p:spPr>
        <p:txBody>
          <a:bodyPr wrap="none">
            <a:spAutoFit/>
          </a:bodyPr>
          <a:lstStyle/>
          <a:p>
            <a:r>
              <a:rPr lang="en-CA" sz="2400" dirty="0">
                <a:solidFill>
                  <a:srgbClr val="FF0000"/>
                </a:solidFill>
                <a:latin typeface="Centaur" pitchFamily="18" charset="0"/>
              </a:rPr>
              <a:t>To find the time, divide</a:t>
            </a:r>
          </a:p>
          <a:p>
            <a:r>
              <a:rPr lang="en-CA" sz="2400" dirty="0">
                <a:solidFill>
                  <a:srgbClr val="FF0000"/>
                </a:solidFill>
                <a:latin typeface="Centaur" pitchFamily="18" charset="0"/>
              </a:rPr>
              <a:t>the distance by the speed</a:t>
            </a:r>
          </a:p>
        </p:txBody>
      </p:sp>
      <p:graphicFrame>
        <p:nvGraphicFramePr>
          <p:cNvPr id="99" name="Object 2"/>
          <p:cNvGraphicFramePr>
            <a:graphicFrameLocks noChangeAspect="1"/>
          </p:cNvGraphicFramePr>
          <p:nvPr/>
        </p:nvGraphicFramePr>
        <p:xfrm>
          <a:off x="3787775" y="5931853"/>
          <a:ext cx="1419225" cy="381000"/>
        </p:xfrm>
        <a:graphic>
          <a:graphicData uri="http://schemas.openxmlformats.org/presentationml/2006/ole">
            <mc:AlternateContent xmlns:mc="http://schemas.openxmlformats.org/markup-compatibility/2006">
              <mc:Choice xmlns:v="urn:schemas-microsoft-com:vml" Requires="v">
                <p:oleObj name="Equation" r:id="rId19" imgW="660240" imgH="177480" progId="Equation.DSMT4">
                  <p:embed/>
                </p:oleObj>
              </mc:Choice>
              <mc:Fallback>
                <p:oleObj name="Equation" r:id="rId19" imgW="660240" imgH="177480" progId="Equation.DSMT4">
                  <p:embed/>
                  <p:pic>
                    <p:nvPicPr>
                      <p:cNvPr id="99" name="Object 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787775" y="5931853"/>
                        <a:ext cx="141922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0" name="TextBox 99"/>
          <p:cNvSpPr txBox="1">
            <a:spLocks noChangeArrowheads="1"/>
          </p:cNvSpPr>
          <p:nvPr/>
        </p:nvSpPr>
        <p:spPr bwMode="auto">
          <a:xfrm>
            <a:off x="269558" y="5060633"/>
            <a:ext cx="2923044" cy="1569660"/>
          </a:xfrm>
          <a:prstGeom prst="rect">
            <a:avLst/>
          </a:prstGeom>
          <a:noFill/>
          <a:ln w="9525">
            <a:noFill/>
            <a:miter lim="800000"/>
            <a:headEnd/>
            <a:tailEnd/>
          </a:ln>
        </p:spPr>
        <p:txBody>
          <a:bodyPr wrap="none">
            <a:spAutoFit/>
          </a:bodyPr>
          <a:lstStyle/>
          <a:p>
            <a:r>
              <a:rPr lang="en-CA" sz="2400" dirty="0">
                <a:solidFill>
                  <a:srgbClr val="FF0000"/>
                </a:solidFill>
                <a:latin typeface="Centaur" pitchFamily="18" charset="0"/>
              </a:rPr>
              <a:t>Convert the time to </a:t>
            </a:r>
            <a:br>
              <a:rPr lang="en-CA" sz="2400" dirty="0">
                <a:solidFill>
                  <a:srgbClr val="FF0000"/>
                </a:solidFill>
                <a:latin typeface="Centaur" pitchFamily="18" charset="0"/>
              </a:rPr>
            </a:br>
            <a:r>
              <a:rPr lang="en-CA" sz="2400" dirty="0">
                <a:solidFill>
                  <a:srgbClr val="FF0000"/>
                </a:solidFill>
                <a:latin typeface="Centaur" pitchFamily="18" charset="0"/>
              </a:rPr>
              <a:t>minutes and then </a:t>
            </a:r>
            <a:br>
              <a:rPr lang="en-CA" sz="2400" dirty="0">
                <a:solidFill>
                  <a:srgbClr val="FF0000"/>
                </a:solidFill>
                <a:latin typeface="Centaur" pitchFamily="18" charset="0"/>
              </a:rPr>
            </a:br>
            <a:r>
              <a:rPr lang="en-CA" sz="2400" dirty="0">
                <a:solidFill>
                  <a:srgbClr val="FF0000"/>
                </a:solidFill>
                <a:latin typeface="Centaur" pitchFamily="18" charset="0"/>
              </a:rPr>
              <a:t>subtract them to get the </a:t>
            </a:r>
            <a:br>
              <a:rPr lang="en-CA" sz="2400" dirty="0">
                <a:solidFill>
                  <a:srgbClr val="FF0000"/>
                </a:solidFill>
                <a:latin typeface="Centaur" pitchFamily="18" charset="0"/>
              </a:rPr>
            </a:br>
            <a:r>
              <a:rPr lang="en-CA" sz="2400" dirty="0">
                <a:solidFill>
                  <a:srgbClr val="FF0000"/>
                </a:solidFill>
                <a:latin typeface="Centaur" pitchFamily="18" charset="0"/>
              </a:rPr>
              <a:t>difference</a:t>
            </a:r>
          </a:p>
        </p:txBody>
      </p:sp>
      <p:graphicFrame>
        <p:nvGraphicFramePr>
          <p:cNvPr id="101" name="Object 2"/>
          <p:cNvGraphicFramePr>
            <a:graphicFrameLocks noChangeAspect="1"/>
          </p:cNvGraphicFramePr>
          <p:nvPr/>
        </p:nvGraphicFramePr>
        <p:xfrm>
          <a:off x="6073775" y="5927725"/>
          <a:ext cx="1419225" cy="381000"/>
        </p:xfrm>
        <a:graphic>
          <a:graphicData uri="http://schemas.openxmlformats.org/presentationml/2006/ole">
            <mc:AlternateContent xmlns:mc="http://schemas.openxmlformats.org/markup-compatibility/2006">
              <mc:Choice xmlns:v="urn:schemas-microsoft-com:vml" Requires="v">
                <p:oleObj name="Equation" r:id="rId21" imgW="660240" imgH="177480" progId="Equation.DSMT4">
                  <p:embed/>
                </p:oleObj>
              </mc:Choice>
              <mc:Fallback>
                <p:oleObj name="Equation" r:id="rId21" imgW="660240" imgH="177480" progId="Equation.DSMT4">
                  <p:embed/>
                  <p:pic>
                    <p:nvPicPr>
                      <p:cNvPr id="101" name="Object 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073775" y="5927725"/>
                        <a:ext cx="1419225"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 name="Object 2"/>
          <p:cNvGraphicFramePr>
            <a:graphicFrameLocks noChangeAspect="1"/>
          </p:cNvGraphicFramePr>
          <p:nvPr/>
        </p:nvGraphicFramePr>
        <p:xfrm>
          <a:off x="3289935" y="6392545"/>
          <a:ext cx="2538413" cy="434975"/>
        </p:xfrm>
        <a:graphic>
          <a:graphicData uri="http://schemas.openxmlformats.org/presentationml/2006/ole">
            <mc:AlternateContent xmlns:mc="http://schemas.openxmlformats.org/markup-compatibility/2006">
              <mc:Choice xmlns:v="urn:schemas-microsoft-com:vml" Requires="v">
                <p:oleObj name="Equation" r:id="rId23" imgW="1180800" imgH="203040" progId="Equation.DSMT4">
                  <p:embed/>
                </p:oleObj>
              </mc:Choice>
              <mc:Fallback>
                <p:oleObj name="Equation" r:id="rId23" imgW="1180800" imgH="203040" progId="Equation.DSMT4">
                  <p:embed/>
                  <p:pic>
                    <p:nvPicPr>
                      <p:cNvPr id="102" name="Object 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289935" y="6392545"/>
                        <a:ext cx="2538413" cy="434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 name="Object 2"/>
          <p:cNvGraphicFramePr>
            <a:graphicFrameLocks noChangeAspect="1"/>
          </p:cNvGraphicFramePr>
          <p:nvPr/>
        </p:nvGraphicFramePr>
        <p:xfrm>
          <a:off x="5771833" y="6385560"/>
          <a:ext cx="1090612" cy="381000"/>
        </p:xfrm>
        <a:graphic>
          <a:graphicData uri="http://schemas.openxmlformats.org/presentationml/2006/ole">
            <mc:AlternateContent xmlns:mc="http://schemas.openxmlformats.org/markup-compatibility/2006">
              <mc:Choice xmlns:v="urn:schemas-microsoft-com:vml" Requires="v">
                <p:oleObj name="Equation" r:id="rId25" imgW="507960" imgH="177480" progId="Equation.DSMT4">
                  <p:embed/>
                </p:oleObj>
              </mc:Choice>
              <mc:Fallback>
                <p:oleObj name="Equation" r:id="rId25" imgW="507960" imgH="177480" progId="Equation.DSMT4">
                  <p:embed/>
                  <p:pic>
                    <p:nvPicPr>
                      <p:cNvPr id="103" name="Object 2"/>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771833" y="6385560"/>
                        <a:ext cx="1090612" cy="381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fill="hold" nodeType="clickEffect">
                                  <p:stCondLst>
                                    <p:cond delay="0"/>
                                  </p:stCondLst>
                                  <p:childTnLst>
                                    <p:animMotion origin="layout" path="M 5E-6 4.81481E-6 L 0.00174 -0.35347 L -0.01823 -0.44444 L -0.0665 -0.5 L -0.1165 -0.51111 L -0.17327 -0.48449 L -0.21146 -0.43773 L -0.22986 -0.36458 L -0.22483 0.24653 L -0.20156 0.32222 L -0.14653 0.36227 L -0.1066 0.37546 L -0.05677 0.36227 L -0.01007 0.30671 L 0.00348 0.24213 L 0.00522 -0.36898 L -0.01493 -0.44884 L -0.0632 -0.5 C -0.0809 -0.5081 -0.09827 -0.51852 -0.1165 -0.52454 C -0.11858 -0.52523 -0.12952 -0.51667 -0.1316 -0.51551 C -0.13959 -0.51157 -0.14844 -0.51042 -0.1566 -0.50671 C -0.16285 -0.49792 -0.16754 -0.48009 -0.17813 -0.48009 C -0.19202 -0.46389 -0.20695 -0.44907 -0.21979 -0.43125 C -0.22222 -0.42778 -0.22327 -0.41782 -0.22327 -0.41782 C -0.22396 -0.40463 -0.22465 -0.38704 -0.22656 -0.37338 C -0.22726 -0.36806 -0.22986 -0.35787 -0.22986 -0.35787 L -0.2316 0.24213 L -0.19479 0.34884 C -0.16997 0.3588 -0.14531 0.37014 -0.11979 0.37546 C -0.11823 0.37685 -0.1165 0.37824 -0.11493 0.37986 C -0.11372 0.38125 -0.11302 0.3838 -0.11146 0.38449 C -0.10834 0.38611 -0.10156 0.38657 -0.10156 0.38657 L -0.0382 0.35324 L -0.00313 0.29768 L 0.01685 0.24005 L 0.00834 -0.36227 L -0.01007 -0.45556 L -0.06823 -0.50903 L -0.11493 -0.52014 L -0.17483 -0.48889 L -0.21823 -0.43125 L -0.2382 -0.36458 L -0.23646 0.23542 L -0.20486 0.32662 C -0.18542 0.34213 -0.16702 0.36065 -0.14653 0.37338 C -0.14219 0.37616 -0.12275 0.37685 -0.11493 0.37986 C -0.1125 0.38079 -0.10313 0.38171 -0.10313 0.38657 L -0.04497 0.34884 L -0.00313 0.2956 L 0.00661 0.24444 L 5E-6 4.81481E-6 Z " pathEditMode="relative" ptsTypes="AAAAAAAAAAAAAAAAAffffffffAAffffAAAAAAAAAAAAfffAAAAA">
                                      <p:cBhvr>
                                        <p:cTn id="6" dur="25000" fill="hold"/>
                                        <p:tgtEl>
                                          <p:spTgt spid="9"/>
                                        </p:tgtEl>
                                        <p:attrNameLst>
                                          <p:attrName>ppt_x</p:attrName>
                                          <p:attrName>ppt_y</p:attrName>
                                        </p:attrNameLst>
                                      </p:cBhvr>
                                    </p:animMotion>
                                  </p:childTnLst>
                                </p:cTn>
                              </p:par>
                              <p:par>
                                <p:cTn id="7" presetID="0" presetClass="path" presetSubtype="0" fill="hold" nodeType="withEffect">
                                  <p:stCondLst>
                                    <p:cond delay="0"/>
                                  </p:stCondLst>
                                  <p:childTnLst>
                                    <p:animMotion origin="layout" path="M -1.94444E-6 -7.03704E-6 L -0.0217 -0.3713 L -0.05504 -0.46667 L -0.10834 -0.50904 C -0.12604 -0.51274 -0.14375 -0.51783 -0.16163 -0.52015 C -0.17639 -0.522 -0.19618 -0.5132 -0.21007 -0.50672 C -0.2125 -0.50163 -0.21372 -0.49561 -0.21667 -0.49121 L -0.25834 -0.44005 C -0.26893 -0.41482 -0.28108 -0.39075 -0.29011 -0.36459 C -0.29757 -0.34283 -0.30174 -0.25834 -0.3033 -0.24237 C -0.30278 -0.21042 -0.3033 -0.17848 -0.30174 -0.14677 C -0.30122 -0.13473 -0.29774 -0.12316 -0.2967 -0.11112 C -0.28698 -0.00741 -0.30347 -0.11089 -0.28004 0.01319 C -0.27795 0.02407 -0.27847 0.03564 -0.27674 0.04652 C -0.27188 0.07638 -0.26632 0.10809 -0.26007 0.13772 C -0.25781 0.16921 -0.25434 0.18726 -0.25834 0.22221 C -0.25868 0.22522 -0.26337 0.2287 -0.26337 0.2287 L -0.26007 0.30879 L -0.1967 0.37314 C -0.1592 0.37962 -0.14931 0.38263 -0.1184 0.37777 C -0.1092 0.3736 -0.1 0.37592 -0.09167 0.36874 C -0.09063 0.36643 -0.08993 0.36365 -0.08837 0.36203 C -0.08698 0.36064 -0.08472 0.36134 -0.08334 0.35995 C -0.08177 0.35833 -0.08004 0.35323 -0.08004 0.35323 C -0.06563 0.3324 -0.05035 0.31272 -0.03663 0.29096 C -0.02969 0.28009 -0.03611 0.26296 -0.025 0.25323 C -0.02153 0.24629 -0.01875 0.24351 -0.01337 0.23981 L -0.02674 -0.3889 C -0.03403 -0.41922 -0.03698 -0.45209 -0.04844 -0.4801 C -0.05104 -0.48658 -0.0599 -0.47941 -0.06511 -0.48241 C -0.07309 -0.48704 -0.07153 -0.49839 -0.08004 -0.50232 C -0.08507 -0.51274 -0.08906 -0.51112 -0.09844 -0.51343 C -0.10122 -0.51413 -0.10677 -0.51575 -0.10677 -0.51575 L -0.1684 -0.53126 L -0.2434 -0.48681 L -0.28837 -0.41783 L -0.29167 -0.3845 L -0.28837 0.20647 L -0.26163 0.30879 C -0.24219 0.328 -0.22344 0.3486 -0.2033 0.36666 C -0.20104 0.36874 -0.19757 0.36735 -0.19497 0.36874 C -0.19306 0.36967 -0.19167 0.37175 -0.19011 0.37314 C -0.1816 0.38981 -0.16563 0.38425 -0.15174 0.38425 L -0.08177 0.36666 C -0.06459 0.34745 -0.04531 0.33101 -0.03004 0.30879 C -0.02656 0.30393 -0.02917 0.29536 -0.0283 0.28888 C -0.02674 0.27615 -0.02604 0.25763 -0.0217 0.24652 L -0.01511 -0.37779 C -0.0599 -0.44538 -0.06632 -0.46413 -0.11007 -0.50232 C -0.12031 -0.51135 -0.12726 -0.52223 -0.14011 -0.52223 C -0.15452 -0.52084 -0.16893 -0.51783 -0.18334 -0.51783 C -0.19479 -0.50788 -0.20243 -0.49491 -0.21511 -0.48681 C -0.22327 -0.47154 -0.2158 -0.48149 -0.225 -0.4757 C -0.22674 -0.47454 -0.22847 -0.47292 -0.23004 -0.4713 C -0.23125 -0.46991 -0.23334 -0.46667 -0.23334 -0.46667 C -0.23507 -0.46459 -0.23646 -0.46181 -0.23837 -0.46019 C -0.24097 -0.45811 -0.24445 -0.45811 -0.2467 -0.45556 C -0.24809 -0.45417 -0.2474 -0.45093 -0.24844 -0.44908 C -0.24965 -0.447 -0.25174 -0.44607 -0.2533 -0.44445 C -0.25469 -0.43913 -0.25729 -0.4345 -0.25834 -0.42894 C -0.2599 -0.42107 -0.26059 -0.41274 -0.26163 -0.40464 C -0.26198 -0.40232 -0.26198 -0.39931 -0.26337 -0.39792 C -0.26979 -0.39214 -0.27483 -0.39908 -0.2783 -0.3889 L -0.28004 0.23541 C -0.27066 0.26573 -0.26198 0.29675 -0.25174 0.32661 C -0.24618 0.34305 -0.22309 0.34814 -0.21163 0.35092 C -0.20261 0.36365 -0.20469 0.36573 -0.19011 0.36874 C -0.18455 0.37129 -0.18507 0.36874 -0.18507 0.37314 C -0.17778 0.37615 -0.14323 0.40092 -0.125 0.39096 C -0.08733 0.37059 -0.13993 0.39328 -0.11337 0.38217 C -0.10834 0.37777 -0.10573 0.3736 -0.1 0.37106 C -0.09445 0.36874 -0.09497 0.37106 -0.09497 0.36666 C -0.08559 0.35485 -0.07379 0.34559 -0.06667 0.33101 C -0.06563 0.3287 -0.06493 0.32592 -0.06337 0.3243 C -0.06024 0.32083 -0.05643 0.31874 -0.0533 0.3155 C -0.05174 0.31388 -0.04844 0.3111 -0.04844 0.3111 C -0.04514 0.28981 -0.04896 0.30948 -0.0434 0.29096 C -0.04028 0.28032 -0.03524 0.24652 -0.02344 0.24652 L -1.94444E-6 -7.03704E-6 Z " pathEditMode="relative" ptsTypes="AAAfffAfffffffffAAffffffffAfffffAAAAAAffffAfffAfffffffffffffffAffffffffffffffAA">
                                      <p:cBhvr>
                                        <p:cTn id="8" dur="26500" fill="hold"/>
                                        <p:tgtEl>
                                          <p:spTgt spid="4"/>
                                        </p:tgtEl>
                                        <p:attrNameLst>
                                          <p:attrName>ppt_x</p:attrName>
                                          <p:attrName>ppt_y</p:attrName>
                                        </p:attrNameLst>
                                      </p:cBhvr>
                                    </p:animMotion>
                                  </p:childTnLst>
                                </p:cTn>
                              </p:par>
                              <p:par>
                                <p:cTn id="9" presetID="8" presetClass="emph" presetSubtype="0" fill="hold" nodeType="withEffect">
                                  <p:stCondLst>
                                    <p:cond delay="1000"/>
                                  </p:stCondLst>
                                  <p:childTnLst>
                                    <p:animRot by="-10800000">
                                      <p:cBhvr>
                                        <p:cTn id="10" dur="2000" fill="hold"/>
                                        <p:tgtEl>
                                          <p:spTgt spid="9"/>
                                        </p:tgtEl>
                                        <p:attrNameLst>
                                          <p:attrName>r</p:attrName>
                                        </p:attrNameLst>
                                      </p:cBhvr>
                                    </p:animRot>
                                  </p:childTnLst>
                                </p:cTn>
                              </p:par>
                              <p:par>
                                <p:cTn id="11" presetID="8" presetClass="emph" presetSubtype="0" fill="hold" nodeType="withEffect">
                                  <p:stCondLst>
                                    <p:cond delay="5500"/>
                                  </p:stCondLst>
                                  <p:childTnLst>
                                    <p:animRot by="-10800000">
                                      <p:cBhvr>
                                        <p:cTn id="12" dur="2000" fill="hold"/>
                                        <p:tgtEl>
                                          <p:spTgt spid="9"/>
                                        </p:tgtEl>
                                        <p:attrNameLst>
                                          <p:attrName>r</p:attrName>
                                        </p:attrNameLst>
                                      </p:cBhvr>
                                    </p:animRot>
                                  </p:childTnLst>
                                </p:cTn>
                              </p:par>
                              <p:par>
                                <p:cTn id="13" presetID="8" presetClass="emph" presetSubtype="0" fill="hold" nodeType="withEffect">
                                  <p:stCondLst>
                                    <p:cond delay="9500"/>
                                  </p:stCondLst>
                                  <p:childTnLst>
                                    <p:animRot by="-10800000">
                                      <p:cBhvr>
                                        <p:cTn id="14" dur="2000" fill="hold"/>
                                        <p:tgtEl>
                                          <p:spTgt spid="9"/>
                                        </p:tgtEl>
                                        <p:attrNameLst>
                                          <p:attrName>r</p:attrName>
                                        </p:attrNameLst>
                                      </p:cBhvr>
                                    </p:animRot>
                                  </p:childTnLst>
                                </p:cTn>
                              </p:par>
                              <p:par>
                                <p:cTn id="15" presetID="8" presetClass="emph" presetSubtype="0" fill="hold" nodeType="withEffect">
                                  <p:stCondLst>
                                    <p:cond delay="14000"/>
                                  </p:stCondLst>
                                  <p:childTnLst>
                                    <p:animRot by="-10800000">
                                      <p:cBhvr>
                                        <p:cTn id="16" dur="2000" fill="hold"/>
                                        <p:tgtEl>
                                          <p:spTgt spid="9"/>
                                        </p:tgtEl>
                                        <p:attrNameLst>
                                          <p:attrName>r</p:attrName>
                                        </p:attrNameLst>
                                      </p:cBhvr>
                                    </p:animRot>
                                  </p:childTnLst>
                                </p:cTn>
                              </p:par>
                              <p:par>
                                <p:cTn id="17" presetID="8" presetClass="emph" presetSubtype="0" fill="hold" nodeType="withEffect">
                                  <p:stCondLst>
                                    <p:cond delay="18000"/>
                                  </p:stCondLst>
                                  <p:childTnLst>
                                    <p:animRot by="-10800000">
                                      <p:cBhvr>
                                        <p:cTn id="18" dur="2000" fill="hold"/>
                                        <p:tgtEl>
                                          <p:spTgt spid="9"/>
                                        </p:tgtEl>
                                        <p:attrNameLst>
                                          <p:attrName>r</p:attrName>
                                        </p:attrNameLst>
                                      </p:cBhvr>
                                    </p:animRot>
                                  </p:childTnLst>
                                </p:cTn>
                              </p:par>
                              <p:par>
                                <p:cTn id="19" presetID="8" presetClass="emph" presetSubtype="0" fill="hold" nodeType="withEffect">
                                  <p:stCondLst>
                                    <p:cond delay="22000"/>
                                  </p:stCondLst>
                                  <p:childTnLst>
                                    <p:animRot by="-10800000">
                                      <p:cBhvr>
                                        <p:cTn id="20" dur="2000" fill="hold"/>
                                        <p:tgtEl>
                                          <p:spTgt spid="9"/>
                                        </p:tgtEl>
                                        <p:attrNameLst>
                                          <p:attrName>r</p:attrName>
                                        </p:attrNameLst>
                                      </p:cBhvr>
                                    </p:animRot>
                                  </p:childTnLst>
                                </p:cTn>
                              </p:par>
                              <p:par>
                                <p:cTn id="21" presetID="8" presetClass="emph" presetSubtype="0" fill="hold" nodeType="withEffect">
                                  <p:stCondLst>
                                    <p:cond delay="1000"/>
                                  </p:stCondLst>
                                  <p:childTnLst>
                                    <p:animRot by="-10800000">
                                      <p:cBhvr>
                                        <p:cTn id="22" dur="2000" fill="hold"/>
                                        <p:tgtEl>
                                          <p:spTgt spid="4"/>
                                        </p:tgtEl>
                                        <p:attrNameLst>
                                          <p:attrName>r</p:attrName>
                                        </p:attrNameLst>
                                      </p:cBhvr>
                                    </p:animRot>
                                  </p:childTnLst>
                                </p:cTn>
                              </p:par>
                              <p:par>
                                <p:cTn id="23" presetID="8" presetClass="emph" presetSubtype="0" fill="hold" nodeType="withEffect">
                                  <p:stCondLst>
                                    <p:cond delay="5500"/>
                                  </p:stCondLst>
                                  <p:childTnLst>
                                    <p:animRot by="-10800000">
                                      <p:cBhvr>
                                        <p:cTn id="24" dur="2000" fill="hold"/>
                                        <p:tgtEl>
                                          <p:spTgt spid="4"/>
                                        </p:tgtEl>
                                        <p:attrNameLst>
                                          <p:attrName>r</p:attrName>
                                        </p:attrNameLst>
                                      </p:cBhvr>
                                    </p:animRot>
                                  </p:childTnLst>
                                </p:cTn>
                              </p:par>
                              <p:par>
                                <p:cTn id="25" presetID="8" presetClass="emph" presetSubtype="0" fill="hold" nodeType="withEffect">
                                  <p:stCondLst>
                                    <p:cond delay="10000"/>
                                  </p:stCondLst>
                                  <p:childTnLst>
                                    <p:animRot by="-10800000">
                                      <p:cBhvr>
                                        <p:cTn id="26" dur="2000" fill="hold"/>
                                        <p:tgtEl>
                                          <p:spTgt spid="4"/>
                                        </p:tgtEl>
                                        <p:attrNameLst>
                                          <p:attrName>r</p:attrName>
                                        </p:attrNameLst>
                                      </p:cBhvr>
                                    </p:animRot>
                                  </p:childTnLst>
                                </p:cTn>
                              </p:par>
                              <p:par>
                                <p:cTn id="27" presetID="8" presetClass="emph" presetSubtype="0" fill="hold" nodeType="withEffect">
                                  <p:stCondLst>
                                    <p:cond delay="14500"/>
                                  </p:stCondLst>
                                  <p:childTnLst>
                                    <p:animRot by="-10800000">
                                      <p:cBhvr>
                                        <p:cTn id="28" dur="2000" fill="hold"/>
                                        <p:tgtEl>
                                          <p:spTgt spid="4"/>
                                        </p:tgtEl>
                                        <p:attrNameLst>
                                          <p:attrName>r</p:attrName>
                                        </p:attrNameLst>
                                      </p:cBhvr>
                                    </p:animRot>
                                  </p:childTnLst>
                                </p:cTn>
                              </p:par>
                              <p:par>
                                <p:cTn id="29" presetID="8" presetClass="emph" presetSubtype="0" fill="hold" nodeType="withEffect">
                                  <p:stCondLst>
                                    <p:cond delay="19100"/>
                                  </p:stCondLst>
                                  <p:childTnLst>
                                    <p:animRot by="-10800000">
                                      <p:cBhvr>
                                        <p:cTn id="30" dur="2000" fill="hold"/>
                                        <p:tgtEl>
                                          <p:spTgt spid="4"/>
                                        </p:tgtEl>
                                        <p:attrNameLst>
                                          <p:attrName>r</p:attrName>
                                        </p:attrNameLst>
                                      </p:cBhvr>
                                    </p:animRot>
                                  </p:childTnLst>
                                </p:cTn>
                              </p:par>
                              <p:par>
                                <p:cTn id="31" presetID="8" presetClass="emph" presetSubtype="0" fill="hold" nodeType="withEffect">
                                  <p:stCondLst>
                                    <p:cond delay="23500"/>
                                  </p:stCondLst>
                                  <p:childTnLst>
                                    <p:animRot by="-10800000">
                                      <p:cBhvr>
                                        <p:cTn id="32" dur="2000" fill="hold"/>
                                        <p:tgtEl>
                                          <p:spTgt spid="4"/>
                                        </p:tgtEl>
                                        <p:attrNameLst>
                                          <p:attrName>r</p:attrName>
                                        </p:attrNameLst>
                                      </p:cBhvr>
                                    </p:animRot>
                                  </p:childTnLst>
                                </p:cTn>
                              </p:par>
                              <p:par>
                                <p:cTn id="33" presetID="10" presetClass="entr" presetSubtype="0" fill="hold" nodeType="withEffect">
                                  <p:stCondLst>
                                    <p:cond delay="17000"/>
                                  </p:stCondLst>
                                  <p:childTnLst>
                                    <p:set>
                                      <p:cBhvr>
                                        <p:cTn id="34" dur="1" fill="hold">
                                          <p:stCondLst>
                                            <p:cond delay="0"/>
                                          </p:stCondLst>
                                        </p:cTn>
                                        <p:tgtEl>
                                          <p:spTgt spid="60"/>
                                        </p:tgtEl>
                                        <p:attrNameLst>
                                          <p:attrName>style.visibility</p:attrName>
                                        </p:attrNameLst>
                                      </p:cBhvr>
                                      <p:to>
                                        <p:strVal val="visible"/>
                                      </p:to>
                                    </p:set>
                                    <p:animEffect transition="in" filter="fade">
                                      <p:cBhvr>
                                        <p:cTn id="35" dur="2000"/>
                                        <p:tgtEl>
                                          <p:spTgt spid="60"/>
                                        </p:tgtEl>
                                      </p:cBhvr>
                                    </p:animEffect>
                                  </p:childTnLst>
                                </p:cTn>
                              </p:par>
                              <p:par>
                                <p:cTn id="36" presetID="10" presetClass="entr" presetSubtype="0" fill="hold" grpId="0" nodeType="withEffect">
                                  <p:stCondLst>
                                    <p:cond delay="17000"/>
                                  </p:stCondLst>
                                  <p:childTnLst>
                                    <p:set>
                                      <p:cBhvr>
                                        <p:cTn id="37" dur="1" fill="hold">
                                          <p:stCondLst>
                                            <p:cond delay="0"/>
                                          </p:stCondLst>
                                        </p:cTn>
                                        <p:tgtEl>
                                          <p:spTgt spid="61"/>
                                        </p:tgtEl>
                                        <p:attrNameLst>
                                          <p:attrName>style.visibility</p:attrName>
                                        </p:attrNameLst>
                                      </p:cBhvr>
                                      <p:to>
                                        <p:strVal val="visible"/>
                                      </p:to>
                                    </p:set>
                                    <p:animEffect transition="in" filter="fade">
                                      <p:cBhvr>
                                        <p:cTn id="38" dur="2000"/>
                                        <p:tgtEl>
                                          <p:spTgt spid="61"/>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nodeType="clickEffect">
                                  <p:stCondLst>
                                    <p:cond delay="0"/>
                                  </p:stCondLst>
                                  <p:childTnLst>
                                    <p:animEffect transition="out" filter="fade">
                                      <p:cBhvr>
                                        <p:cTn id="42" dur="2000"/>
                                        <p:tgtEl>
                                          <p:spTgt spid="3"/>
                                        </p:tgtEl>
                                      </p:cBhvr>
                                    </p:animEffect>
                                    <p:set>
                                      <p:cBhvr>
                                        <p:cTn id="43" dur="1" fill="hold">
                                          <p:stCondLst>
                                            <p:cond delay="1999"/>
                                          </p:stCondLst>
                                        </p:cTn>
                                        <p:tgtEl>
                                          <p:spTgt spid="3"/>
                                        </p:tgtEl>
                                        <p:attrNameLst>
                                          <p:attrName>style.visibility</p:attrName>
                                        </p:attrNameLst>
                                      </p:cBhvr>
                                      <p:to>
                                        <p:strVal val="hidden"/>
                                      </p:to>
                                    </p:set>
                                  </p:childTnLst>
                                </p:cTn>
                              </p:par>
                              <p:par>
                                <p:cTn id="44" presetID="10" presetClass="exit" presetSubtype="0" fill="hold" nodeType="withEffect">
                                  <p:stCondLst>
                                    <p:cond delay="0"/>
                                  </p:stCondLst>
                                  <p:childTnLst>
                                    <p:animEffect transition="out" filter="fade">
                                      <p:cBhvr>
                                        <p:cTn id="45" dur="2000"/>
                                        <p:tgtEl>
                                          <p:spTgt spid="2"/>
                                        </p:tgtEl>
                                      </p:cBhvr>
                                    </p:animEffect>
                                    <p:set>
                                      <p:cBhvr>
                                        <p:cTn id="46" dur="1" fill="hold">
                                          <p:stCondLst>
                                            <p:cond delay="1999"/>
                                          </p:stCondLst>
                                        </p:cTn>
                                        <p:tgtEl>
                                          <p:spTgt spid="2"/>
                                        </p:tgtEl>
                                        <p:attrNameLst>
                                          <p:attrName>style.visibility</p:attrName>
                                        </p:attrNameLst>
                                      </p:cBhvr>
                                      <p:to>
                                        <p:strVal val="hidden"/>
                                      </p:to>
                                    </p:set>
                                  </p:childTnLst>
                                </p:cTn>
                              </p:par>
                              <p:par>
                                <p:cTn id="47" presetID="3" presetClass="entr" presetSubtype="10" fill="hold" grpId="0" nodeType="withEffect">
                                  <p:stCondLst>
                                    <p:cond delay="0"/>
                                  </p:stCondLst>
                                  <p:childTnLst>
                                    <p:set>
                                      <p:cBhvr>
                                        <p:cTn id="48" dur="1" fill="hold">
                                          <p:stCondLst>
                                            <p:cond delay="0"/>
                                          </p:stCondLst>
                                        </p:cTn>
                                        <p:tgtEl>
                                          <p:spTgt spid="88"/>
                                        </p:tgtEl>
                                        <p:attrNameLst>
                                          <p:attrName>style.visibility</p:attrName>
                                        </p:attrNameLst>
                                      </p:cBhvr>
                                      <p:to>
                                        <p:strVal val="visible"/>
                                      </p:to>
                                    </p:set>
                                    <p:animEffect transition="in" filter="blinds(horizontal)">
                                      <p:cBhvr>
                                        <p:cTn id="49" dur="500"/>
                                        <p:tgtEl>
                                          <p:spTgt spid="88"/>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89"/>
                                        </p:tgtEl>
                                        <p:attrNameLst>
                                          <p:attrName>style.visibility</p:attrName>
                                        </p:attrNameLst>
                                      </p:cBhvr>
                                      <p:to>
                                        <p:strVal val="visible"/>
                                      </p:to>
                                    </p:set>
                                    <p:animEffect transition="in" filter="blinds(horizontal)">
                                      <p:cBhvr>
                                        <p:cTn id="54" dur="500"/>
                                        <p:tgtEl>
                                          <p:spTgt spid="89"/>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90"/>
                                        </p:tgtEl>
                                        <p:attrNameLst>
                                          <p:attrName>style.visibility</p:attrName>
                                        </p:attrNameLst>
                                      </p:cBhvr>
                                      <p:to>
                                        <p:strVal val="visible"/>
                                      </p:to>
                                    </p:set>
                                    <p:animEffect transition="in" filter="blinds(horizontal)">
                                      <p:cBhvr>
                                        <p:cTn id="59" dur="500"/>
                                        <p:tgtEl>
                                          <p:spTgt spid="90"/>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91"/>
                                        </p:tgtEl>
                                        <p:attrNameLst>
                                          <p:attrName>style.visibility</p:attrName>
                                        </p:attrNameLst>
                                      </p:cBhvr>
                                      <p:to>
                                        <p:strVal val="visible"/>
                                      </p:to>
                                    </p:set>
                                    <p:animEffect transition="in" filter="blinds(horizontal)">
                                      <p:cBhvr>
                                        <p:cTn id="64" dur="500"/>
                                        <p:tgtEl>
                                          <p:spTgt spid="91"/>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87"/>
                                        </p:tgtEl>
                                        <p:attrNameLst>
                                          <p:attrName>style.visibility</p:attrName>
                                        </p:attrNameLst>
                                      </p:cBhvr>
                                      <p:to>
                                        <p:strVal val="visible"/>
                                      </p:to>
                                    </p:set>
                                    <p:animEffect transition="in" filter="fade">
                                      <p:cBhvr>
                                        <p:cTn id="69" dur="2000"/>
                                        <p:tgtEl>
                                          <p:spTgt spid="87"/>
                                        </p:tgtEl>
                                      </p:cBhvr>
                                    </p:animEffect>
                                  </p:childTnLst>
                                </p:cTn>
                              </p:par>
                              <p:par>
                                <p:cTn id="70" presetID="3" presetClass="entr" presetSubtype="10" fill="hold" grpId="0" nodeType="withEffect">
                                  <p:stCondLst>
                                    <p:cond delay="0"/>
                                  </p:stCondLst>
                                  <p:childTnLst>
                                    <p:set>
                                      <p:cBhvr>
                                        <p:cTn id="71" dur="1" fill="hold">
                                          <p:stCondLst>
                                            <p:cond delay="0"/>
                                          </p:stCondLst>
                                        </p:cTn>
                                        <p:tgtEl>
                                          <p:spTgt spid="98"/>
                                        </p:tgtEl>
                                        <p:attrNameLst>
                                          <p:attrName>style.visibility</p:attrName>
                                        </p:attrNameLst>
                                      </p:cBhvr>
                                      <p:to>
                                        <p:strVal val="visible"/>
                                      </p:to>
                                    </p:set>
                                    <p:animEffect transition="in" filter="blinds(horizontal)">
                                      <p:cBhvr>
                                        <p:cTn id="72" dur="500"/>
                                        <p:tgtEl>
                                          <p:spTgt spid="98"/>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92"/>
                                        </p:tgtEl>
                                        <p:attrNameLst>
                                          <p:attrName>style.visibility</p:attrName>
                                        </p:attrNameLst>
                                      </p:cBhvr>
                                      <p:to>
                                        <p:strVal val="visible"/>
                                      </p:to>
                                    </p:set>
                                    <p:animEffect transition="in" filter="blinds(horizontal)">
                                      <p:cBhvr>
                                        <p:cTn id="77" dur="500"/>
                                        <p:tgtEl>
                                          <p:spTgt spid="92"/>
                                        </p:tgtEl>
                                      </p:cBhvr>
                                    </p:animEffect>
                                  </p:childTnLst>
                                </p:cTn>
                              </p:par>
                              <p:par>
                                <p:cTn id="78" presetID="3" presetClass="entr" presetSubtype="10" fill="hold" nodeType="withEffect">
                                  <p:stCondLst>
                                    <p:cond delay="0"/>
                                  </p:stCondLst>
                                  <p:childTnLst>
                                    <p:set>
                                      <p:cBhvr>
                                        <p:cTn id="79" dur="1" fill="hold">
                                          <p:stCondLst>
                                            <p:cond delay="0"/>
                                          </p:stCondLst>
                                        </p:cTn>
                                        <p:tgtEl>
                                          <p:spTgt spid="93"/>
                                        </p:tgtEl>
                                        <p:attrNameLst>
                                          <p:attrName>style.visibility</p:attrName>
                                        </p:attrNameLst>
                                      </p:cBhvr>
                                      <p:to>
                                        <p:strVal val="visible"/>
                                      </p:to>
                                    </p:set>
                                    <p:animEffect transition="in" filter="blinds(horizontal)">
                                      <p:cBhvr>
                                        <p:cTn id="80" dur="500"/>
                                        <p:tgtEl>
                                          <p:spTgt spid="93"/>
                                        </p:tgtEl>
                                      </p:cBhvr>
                                    </p:animEffect>
                                  </p:childTnLst>
                                </p:cTn>
                              </p:par>
                            </p:childTnLst>
                          </p:cTn>
                        </p:par>
                      </p:childTnLst>
                    </p:cTn>
                  </p:par>
                  <p:par>
                    <p:cTn id="81" fill="hold">
                      <p:stCondLst>
                        <p:cond delay="indefinite"/>
                      </p:stCondLst>
                      <p:childTnLst>
                        <p:par>
                          <p:cTn id="82" fill="hold">
                            <p:stCondLst>
                              <p:cond delay="0"/>
                            </p:stCondLst>
                            <p:childTnLst>
                              <p:par>
                                <p:cTn id="83" presetID="3" presetClass="entr" presetSubtype="10" fill="hold" nodeType="clickEffect">
                                  <p:stCondLst>
                                    <p:cond delay="0"/>
                                  </p:stCondLst>
                                  <p:childTnLst>
                                    <p:set>
                                      <p:cBhvr>
                                        <p:cTn id="84" dur="1" fill="hold">
                                          <p:stCondLst>
                                            <p:cond delay="0"/>
                                          </p:stCondLst>
                                        </p:cTn>
                                        <p:tgtEl>
                                          <p:spTgt spid="94"/>
                                        </p:tgtEl>
                                        <p:attrNameLst>
                                          <p:attrName>style.visibility</p:attrName>
                                        </p:attrNameLst>
                                      </p:cBhvr>
                                      <p:to>
                                        <p:strVal val="visible"/>
                                      </p:to>
                                    </p:set>
                                    <p:animEffect transition="in" filter="blinds(horizontal)">
                                      <p:cBhvr>
                                        <p:cTn id="85" dur="500"/>
                                        <p:tgtEl>
                                          <p:spTgt spid="94"/>
                                        </p:tgtEl>
                                      </p:cBhvr>
                                    </p:animEffect>
                                  </p:childTnLst>
                                </p:cTn>
                              </p:par>
                            </p:childTnLst>
                          </p:cTn>
                        </p:par>
                      </p:childTnLst>
                    </p:cTn>
                  </p:par>
                  <p:par>
                    <p:cTn id="86" fill="hold">
                      <p:stCondLst>
                        <p:cond delay="indefinite"/>
                      </p:stCondLst>
                      <p:childTnLst>
                        <p:par>
                          <p:cTn id="87" fill="hold">
                            <p:stCondLst>
                              <p:cond delay="0"/>
                            </p:stCondLst>
                            <p:childTnLst>
                              <p:par>
                                <p:cTn id="88" presetID="3" presetClass="entr" presetSubtype="10" fill="hold" nodeType="clickEffect">
                                  <p:stCondLst>
                                    <p:cond delay="0"/>
                                  </p:stCondLst>
                                  <p:childTnLst>
                                    <p:set>
                                      <p:cBhvr>
                                        <p:cTn id="89" dur="1" fill="hold">
                                          <p:stCondLst>
                                            <p:cond delay="0"/>
                                          </p:stCondLst>
                                        </p:cTn>
                                        <p:tgtEl>
                                          <p:spTgt spid="95"/>
                                        </p:tgtEl>
                                        <p:attrNameLst>
                                          <p:attrName>style.visibility</p:attrName>
                                        </p:attrNameLst>
                                      </p:cBhvr>
                                      <p:to>
                                        <p:strVal val="visible"/>
                                      </p:to>
                                    </p:set>
                                    <p:animEffect transition="in" filter="blinds(horizontal)">
                                      <p:cBhvr>
                                        <p:cTn id="90" dur="500"/>
                                        <p:tgtEl>
                                          <p:spTgt spid="95"/>
                                        </p:tgtEl>
                                      </p:cBhvr>
                                    </p:animEffect>
                                  </p:childTnLst>
                                </p:cTn>
                              </p:par>
                            </p:childTnLst>
                          </p:cTn>
                        </p:par>
                      </p:childTnLst>
                    </p:cTn>
                  </p:par>
                  <p:par>
                    <p:cTn id="91" fill="hold">
                      <p:stCondLst>
                        <p:cond delay="indefinite"/>
                      </p:stCondLst>
                      <p:childTnLst>
                        <p:par>
                          <p:cTn id="92" fill="hold">
                            <p:stCondLst>
                              <p:cond delay="0"/>
                            </p:stCondLst>
                            <p:childTnLst>
                              <p:par>
                                <p:cTn id="93" presetID="3" presetClass="entr" presetSubtype="10" fill="hold" nodeType="clickEffect">
                                  <p:stCondLst>
                                    <p:cond delay="0"/>
                                  </p:stCondLst>
                                  <p:childTnLst>
                                    <p:set>
                                      <p:cBhvr>
                                        <p:cTn id="94" dur="1" fill="hold">
                                          <p:stCondLst>
                                            <p:cond delay="0"/>
                                          </p:stCondLst>
                                        </p:cTn>
                                        <p:tgtEl>
                                          <p:spTgt spid="96"/>
                                        </p:tgtEl>
                                        <p:attrNameLst>
                                          <p:attrName>style.visibility</p:attrName>
                                        </p:attrNameLst>
                                      </p:cBhvr>
                                      <p:to>
                                        <p:strVal val="visible"/>
                                      </p:to>
                                    </p:set>
                                    <p:animEffect transition="in" filter="blinds(horizontal)">
                                      <p:cBhvr>
                                        <p:cTn id="95" dur="500"/>
                                        <p:tgtEl>
                                          <p:spTgt spid="96"/>
                                        </p:tgtEl>
                                      </p:cBhvr>
                                    </p:animEffect>
                                  </p:childTnLst>
                                </p:cTn>
                              </p:par>
                            </p:childTnLst>
                          </p:cTn>
                        </p:par>
                      </p:childTnLst>
                    </p:cTn>
                  </p:par>
                  <p:par>
                    <p:cTn id="96" fill="hold">
                      <p:stCondLst>
                        <p:cond delay="indefinite"/>
                      </p:stCondLst>
                      <p:childTnLst>
                        <p:par>
                          <p:cTn id="97" fill="hold">
                            <p:stCondLst>
                              <p:cond delay="0"/>
                            </p:stCondLst>
                            <p:childTnLst>
                              <p:par>
                                <p:cTn id="98" presetID="3" presetClass="entr" presetSubtype="10" fill="hold" nodeType="clickEffect">
                                  <p:stCondLst>
                                    <p:cond delay="0"/>
                                  </p:stCondLst>
                                  <p:childTnLst>
                                    <p:set>
                                      <p:cBhvr>
                                        <p:cTn id="99" dur="1" fill="hold">
                                          <p:stCondLst>
                                            <p:cond delay="0"/>
                                          </p:stCondLst>
                                        </p:cTn>
                                        <p:tgtEl>
                                          <p:spTgt spid="97"/>
                                        </p:tgtEl>
                                        <p:attrNameLst>
                                          <p:attrName>style.visibility</p:attrName>
                                        </p:attrNameLst>
                                      </p:cBhvr>
                                      <p:to>
                                        <p:strVal val="visible"/>
                                      </p:to>
                                    </p:set>
                                    <p:animEffect transition="in" filter="blinds(horizontal)">
                                      <p:cBhvr>
                                        <p:cTn id="100" dur="500"/>
                                        <p:tgtEl>
                                          <p:spTgt spid="97"/>
                                        </p:tgtEl>
                                      </p:cBhvr>
                                    </p:animEffect>
                                  </p:childTnLst>
                                </p:cTn>
                              </p:par>
                            </p:childTnLst>
                          </p:cTn>
                        </p:par>
                      </p:childTnLst>
                    </p:cTn>
                  </p:par>
                  <p:par>
                    <p:cTn id="101" fill="hold">
                      <p:stCondLst>
                        <p:cond delay="indefinite"/>
                      </p:stCondLst>
                      <p:childTnLst>
                        <p:par>
                          <p:cTn id="102" fill="hold">
                            <p:stCondLst>
                              <p:cond delay="0"/>
                            </p:stCondLst>
                            <p:childTnLst>
                              <p:par>
                                <p:cTn id="103" presetID="3" presetClass="entr" presetSubtype="10" fill="hold" grpId="0" nodeType="clickEffect">
                                  <p:stCondLst>
                                    <p:cond delay="0"/>
                                  </p:stCondLst>
                                  <p:childTnLst>
                                    <p:set>
                                      <p:cBhvr>
                                        <p:cTn id="104" dur="1" fill="hold">
                                          <p:stCondLst>
                                            <p:cond delay="0"/>
                                          </p:stCondLst>
                                        </p:cTn>
                                        <p:tgtEl>
                                          <p:spTgt spid="100"/>
                                        </p:tgtEl>
                                        <p:attrNameLst>
                                          <p:attrName>style.visibility</p:attrName>
                                        </p:attrNameLst>
                                      </p:cBhvr>
                                      <p:to>
                                        <p:strVal val="visible"/>
                                      </p:to>
                                    </p:set>
                                    <p:animEffect transition="in" filter="blinds(horizontal)">
                                      <p:cBhvr>
                                        <p:cTn id="105" dur="500"/>
                                        <p:tgtEl>
                                          <p:spTgt spid="100"/>
                                        </p:tgtEl>
                                      </p:cBhvr>
                                    </p:animEffect>
                                  </p:childTnLst>
                                </p:cTn>
                              </p:par>
                            </p:childTnLst>
                          </p:cTn>
                        </p:par>
                      </p:childTnLst>
                    </p:cTn>
                  </p:par>
                  <p:par>
                    <p:cTn id="106" fill="hold">
                      <p:stCondLst>
                        <p:cond delay="indefinite"/>
                      </p:stCondLst>
                      <p:childTnLst>
                        <p:par>
                          <p:cTn id="107" fill="hold">
                            <p:stCondLst>
                              <p:cond delay="0"/>
                            </p:stCondLst>
                            <p:childTnLst>
                              <p:par>
                                <p:cTn id="108" presetID="3" presetClass="entr" presetSubtype="10" fill="hold" nodeType="clickEffect">
                                  <p:stCondLst>
                                    <p:cond delay="0"/>
                                  </p:stCondLst>
                                  <p:childTnLst>
                                    <p:set>
                                      <p:cBhvr>
                                        <p:cTn id="109" dur="1" fill="hold">
                                          <p:stCondLst>
                                            <p:cond delay="0"/>
                                          </p:stCondLst>
                                        </p:cTn>
                                        <p:tgtEl>
                                          <p:spTgt spid="99"/>
                                        </p:tgtEl>
                                        <p:attrNameLst>
                                          <p:attrName>style.visibility</p:attrName>
                                        </p:attrNameLst>
                                      </p:cBhvr>
                                      <p:to>
                                        <p:strVal val="visible"/>
                                      </p:to>
                                    </p:set>
                                    <p:animEffect transition="in" filter="blinds(horizontal)">
                                      <p:cBhvr>
                                        <p:cTn id="110" dur="500"/>
                                        <p:tgtEl>
                                          <p:spTgt spid="99"/>
                                        </p:tgtEl>
                                      </p:cBhvr>
                                    </p:animEffect>
                                  </p:childTnLst>
                                </p:cTn>
                              </p:par>
                            </p:childTnLst>
                          </p:cTn>
                        </p:par>
                      </p:childTnLst>
                    </p:cTn>
                  </p:par>
                  <p:par>
                    <p:cTn id="111" fill="hold">
                      <p:stCondLst>
                        <p:cond delay="indefinite"/>
                      </p:stCondLst>
                      <p:childTnLst>
                        <p:par>
                          <p:cTn id="112" fill="hold">
                            <p:stCondLst>
                              <p:cond delay="0"/>
                            </p:stCondLst>
                            <p:childTnLst>
                              <p:par>
                                <p:cTn id="113" presetID="3" presetClass="entr" presetSubtype="10" fill="hold" nodeType="clickEffect">
                                  <p:stCondLst>
                                    <p:cond delay="0"/>
                                  </p:stCondLst>
                                  <p:childTnLst>
                                    <p:set>
                                      <p:cBhvr>
                                        <p:cTn id="114" dur="1" fill="hold">
                                          <p:stCondLst>
                                            <p:cond delay="0"/>
                                          </p:stCondLst>
                                        </p:cTn>
                                        <p:tgtEl>
                                          <p:spTgt spid="101"/>
                                        </p:tgtEl>
                                        <p:attrNameLst>
                                          <p:attrName>style.visibility</p:attrName>
                                        </p:attrNameLst>
                                      </p:cBhvr>
                                      <p:to>
                                        <p:strVal val="visible"/>
                                      </p:to>
                                    </p:set>
                                    <p:animEffect transition="in" filter="blinds(horizontal)">
                                      <p:cBhvr>
                                        <p:cTn id="115" dur="500"/>
                                        <p:tgtEl>
                                          <p:spTgt spid="101"/>
                                        </p:tgtEl>
                                      </p:cBhvr>
                                    </p:animEffect>
                                  </p:childTnLst>
                                </p:cTn>
                              </p:par>
                            </p:childTnLst>
                          </p:cTn>
                        </p:par>
                      </p:childTnLst>
                    </p:cTn>
                  </p:par>
                  <p:par>
                    <p:cTn id="116" fill="hold">
                      <p:stCondLst>
                        <p:cond delay="indefinite"/>
                      </p:stCondLst>
                      <p:childTnLst>
                        <p:par>
                          <p:cTn id="117" fill="hold">
                            <p:stCondLst>
                              <p:cond delay="0"/>
                            </p:stCondLst>
                            <p:childTnLst>
                              <p:par>
                                <p:cTn id="118" presetID="3" presetClass="entr" presetSubtype="10" fill="hold" nodeType="clickEffect">
                                  <p:stCondLst>
                                    <p:cond delay="0"/>
                                  </p:stCondLst>
                                  <p:childTnLst>
                                    <p:set>
                                      <p:cBhvr>
                                        <p:cTn id="119" dur="1" fill="hold">
                                          <p:stCondLst>
                                            <p:cond delay="0"/>
                                          </p:stCondLst>
                                        </p:cTn>
                                        <p:tgtEl>
                                          <p:spTgt spid="102"/>
                                        </p:tgtEl>
                                        <p:attrNameLst>
                                          <p:attrName>style.visibility</p:attrName>
                                        </p:attrNameLst>
                                      </p:cBhvr>
                                      <p:to>
                                        <p:strVal val="visible"/>
                                      </p:to>
                                    </p:set>
                                    <p:animEffect transition="in" filter="blinds(horizontal)">
                                      <p:cBhvr>
                                        <p:cTn id="120" dur="500"/>
                                        <p:tgtEl>
                                          <p:spTgt spid="102"/>
                                        </p:tgtEl>
                                      </p:cBhvr>
                                    </p:animEffect>
                                  </p:childTnLst>
                                </p:cTn>
                              </p:par>
                            </p:childTnLst>
                          </p:cTn>
                        </p:par>
                      </p:childTnLst>
                    </p:cTn>
                  </p:par>
                  <p:par>
                    <p:cTn id="121" fill="hold">
                      <p:stCondLst>
                        <p:cond delay="indefinite"/>
                      </p:stCondLst>
                      <p:childTnLst>
                        <p:par>
                          <p:cTn id="122" fill="hold">
                            <p:stCondLst>
                              <p:cond delay="0"/>
                            </p:stCondLst>
                            <p:childTnLst>
                              <p:par>
                                <p:cTn id="123" presetID="3" presetClass="entr" presetSubtype="10" fill="hold" nodeType="clickEffect">
                                  <p:stCondLst>
                                    <p:cond delay="0"/>
                                  </p:stCondLst>
                                  <p:childTnLst>
                                    <p:set>
                                      <p:cBhvr>
                                        <p:cTn id="124" dur="1" fill="hold">
                                          <p:stCondLst>
                                            <p:cond delay="0"/>
                                          </p:stCondLst>
                                        </p:cTn>
                                        <p:tgtEl>
                                          <p:spTgt spid="103"/>
                                        </p:tgtEl>
                                        <p:attrNameLst>
                                          <p:attrName>style.visibility</p:attrName>
                                        </p:attrNameLst>
                                      </p:cBhvr>
                                      <p:to>
                                        <p:strVal val="visible"/>
                                      </p:to>
                                    </p:set>
                                    <p:animEffect transition="in" filter="blinds(horizontal)">
                                      <p:cBhvr>
                                        <p:cTn id="125" dur="500"/>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 grpId="0" animBg="1"/>
      <p:bldP spid="87" grpId="0" animBg="1"/>
      <p:bldP spid="88" grpId="0"/>
      <p:bldP spid="91" grpId="0"/>
      <p:bldP spid="98" grpId="0"/>
      <p:bldP spid="10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A3FB-B9BD-4678-ACA9-45779BFB4B10}"/>
              </a:ext>
            </a:extLst>
          </p:cNvPr>
          <p:cNvSpPr>
            <a:spLocks noGrp="1"/>
          </p:cNvSpPr>
          <p:nvPr>
            <p:ph type="title"/>
          </p:nvPr>
        </p:nvSpPr>
        <p:spPr>
          <a:xfrm>
            <a:off x="457200" y="274638"/>
            <a:ext cx="7467600" cy="562074"/>
          </a:xfrm>
        </p:spPr>
        <p:txBody>
          <a:bodyPr/>
          <a:lstStyle/>
          <a:p>
            <a:r>
              <a:rPr lang="en-CA" dirty="0"/>
              <a:t>Key Concepts with STD:</a:t>
            </a:r>
          </a:p>
        </p:txBody>
      </p:sp>
      <p:sp>
        <p:nvSpPr>
          <p:cNvPr id="3" name="Content Placeholder 2">
            <a:extLst>
              <a:ext uri="{FF2B5EF4-FFF2-40B4-BE49-F238E27FC236}">
                <a16:creationId xmlns:a16="http://schemas.microsoft.com/office/drawing/2014/main" id="{8A8D270D-3399-4815-A840-1420F04A64AA}"/>
              </a:ext>
            </a:extLst>
          </p:cNvPr>
          <p:cNvSpPr>
            <a:spLocks noGrp="1"/>
          </p:cNvSpPr>
          <p:nvPr>
            <p:ph sz="quarter" idx="1"/>
          </p:nvPr>
        </p:nvSpPr>
        <p:spPr>
          <a:xfrm>
            <a:off x="179512" y="836712"/>
            <a:ext cx="8640960" cy="792088"/>
          </a:xfrm>
        </p:spPr>
        <p:txBody>
          <a:bodyPr>
            <a:normAutofit/>
          </a:bodyPr>
          <a:lstStyle/>
          <a:p>
            <a:r>
              <a:rPr lang="en-CA" sz="2100" dirty="0"/>
              <a:t>RULE 1:  If an object is travelling at “constant” speed, then the distance will increase at a fixed ratio</a:t>
            </a:r>
          </a:p>
        </p:txBody>
      </p:sp>
      <p:graphicFrame>
        <p:nvGraphicFramePr>
          <p:cNvPr id="4" name="Object 3">
            <a:extLst>
              <a:ext uri="{FF2B5EF4-FFF2-40B4-BE49-F238E27FC236}">
                <a16:creationId xmlns:a16="http://schemas.microsoft.com/office/drawing/2014/main" id="{8C838784-0403-473F-880D-0DED75899697}"/>
              </a:ext>
            </a:extLst>
          </p:cNvPr>
          <p:cNvGraphicFramePr>
            <a:graphicFrameLocks noChangeAspect="1"/>
          </p:cNvGraphicFramePr>
          <p:nvPr>
            <p:extLst>
              <p:ext uri="{D42A27DB-BD31-4B8C-83A1-F6EECF244321}">
                <p14:modId xmlns:p14="http://schemas.microsoft.com/office/powerpoint/2010/main" val="175030482"/>
              </p:ext>
            </p:extLst>
          </p:nvPr>
        </p:nvGraphicFramePr>
        <p:xfrm>
          <a:off x="395536" y="1700808"/>
          <a:ext cx="1364792" cy="303287"/>
        </p:xfrm>
        <a:graphic>
          <a:graphicData uri="http://schemas.openxmlformats.org/presentationml/2006/ole">
            <mc:AlternateContent xmlns:mc="http://schemas.openxmlformats.org/markup-compatibility/2006">
              <mc:Choice xmlns:v="urn:schemas-microsoft-com:vml" Requires="v">
                <p:oleObj name="Equation" r:id="rId3" imgW="799920" imgH="177480" progId="Equation.DSMT4">
                  <p:embed/>
                </p:oleObj>
              </mc:Choice>
              <mc:Fallback>
                <p:oleObj name="Equation" r:id="rId3" imgW="799920" imgH="177480" progId="Equation.DSMT4">
                  <p:embed/>
                  <p:pic>
                    <p:nvPicPr>
                      <p:cNvPr id="4" name="Object 3">
                        <a:extLst>
                          <a:ext uri="{FF2B5EF4-FFF2-40B4-BE49-F238E27FC236}">
                            <a16:creationId xmlns:a16="http://schemas.microsoft.com/office/drawing/2014/main" id="{8C838784-0403-473F-880D-0DED75899697}"/>
                          </a:ext>
                        </a:extLst>
                      </p:cNvPr>
                      <p:cNvPicPr/>
                      <p:nvPr/>
                    </p:nvPicPr>
                    <p:blipFill>
                      <a:blip r:embed="rId4"/>
                      <a:stretch>
                        <a:fillRect/>
                      </a:stretch>
                    </p:blipFill>
                    <p:spPr>
                      <a:xfrm>
                        <a:off x="395536" y="1700808"/>
                        <a:ext cx="1364792" cy="303287"/>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EA4D6C0F-F34C-4C7E-9C03-D16C1ED495CA}"/>
              </a:ext>
            </a:extLst>
          </p:cNvPr>
          <p:cNvGraphicFramePr>
            <a:graphicFrameLocks noChangeAspect="1"/>
          </p:cNvGraphicFramePr>
          <p:nvPr>
            <p:extLst>
              <p:ext uri="{D42A27DB-BD31-4B8C-83A1-F6EECF244321}">
                <p14:modId xmlns:p14="http://schemas.microsoft.com/office/powerpoint/2010/main" val="3881159639"/>
              </p:ext>
            </p:extLst>
          </p:nvPr>
        </p:nvGraphicFramePr>
        <p:xfrm>
          <a:off x="1907704" y="1556792"/>
          <a:ext cx="650875" cy="693738"/>
        </p:xfrm>
        <a:graphic>
          <a:graphicData uri="http://schemas.openxmlformats.org/presentationml/2006/ole">
            <mc:AlternateContent xmlns:mc="http://schemas.openxmlformats.org/markup-compatibility/2006">
              <mc:Choice xmlns:v="urn:schemas-microsoft-com:vml" Requires="v">
                <p:oleObj name="Equation" r:id="rId5" imgW="380880" imgH="406080" progId="Equation.DSMT4">
                  <p:embed/>
                </p:oleObj>
              </mc:Choice>
              <mc:Fallback>
                <p:oleObj name="Equation" r:id="rId5" imgW="380880" imgH="406080" progId="Equation.DSMT4">
                  <p:embed/>
                  <p:pic>
                    <p:nvPicPr>
                      <p:cNvPr id="5" name="Object 4">
                        <a:extLst>
                          <a:ext uri="{FF2B5EF4-FFF2-40B4-BE49-F238E27FC236}">
                            <a16:creationId xmlns:a16="http://schemas.microsoft.com/office/drawing/2014/main" id="{EA4D6C0F-F34C-4C7E-9C03-D16C1ED495CA}"/>
                          </a:ext>
                        </a:extLst>
                      </p:cNvPr>
                      <p:cNvPicPr/>
                      <p:nvPr/>
                    </p:nvPicPr>
                    <p:blipFill>
                      <a:blip r:embed="rId6"/>
                      <a:stretch>
                        <a:fillRect/>
                      </a:stretch>
                    </p:blipFill>
                    <p:spPr>
                      <a:xfrm>
                        <a:off x="1907704" y="1556792"/>
                        <a:ext cx="650875" cy="693738"/>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B591C386-4E85-4714-B1A0-0E58766EA4AC}"/>
              </a:ext>
            </a:extLst>
          </p:cNvPr>
          <p:cNvGraphicFramePr>
            <a:graphicFrameLocks noChangeAspect="1"/>
          </p:cNvGraphicFramePr>
          <p:nvPr>
            <p:extLst>
              <p:ext uri="{D42A27DB-BD31-4B8C-83A1-F6EECF244321}">
                <p14:modId xmlns:p14="http://schemas.microsoft.com/office/powerpoint/2010/main" val="2356470408"/>
              </p:ext>
            </p:extLst>
          </p:nvPr>
        </p:nvGraphicFramePr>
        <p:xfrm>
          <a:off x="2913013" y="1556792"/>
          <a:ext cx="650875" cy="693738"/>
        </p:xfrm>
        <a:graphic>
          <a:graphicData uri="http://schemas.openxmlformats.org/presentationml/2006/ole">
            <mc:AlternateContent xmlns:mc="http://schemas.openxmlformats.org/markup-compatibility/2006">
              <mc:Choice xmlns:v="urn:schemas-microsoft-com:vml" Requires="v">
                <p:oleObj name="Equation" r:id="rId7" imgW="380880" imgH="406080" progId="Equation.DSMT4">
                  <p:embed/>
                </p:oleObj>
              </mc:Choice>
              <mc:Fallback>
                <p:oleObj name="Equation" r:id="rId7" imgW="380880" imgH="406080" progId="Equation.DSMT4">
                  <p:embed/>
                  <p:pic>
                    <p:nvPicPr>
                      <p:cNvPr id="6" name="Object 5">
                        <a:extLst>
                          <a:ext uri="{FF2B5EF4-FFF2-40B4-BE49-F238E27FC236}">
                            <a16:creationId xmlns:a16="http://schemas.microsoft.com/office/drawing/2014/main" id="{B591C386-4E85-4714-B1A0-0E58766EA4AC}"/>
                          </a:ext>
                        </a:extLst>
                      </p:cNvPr>
                      <p:cNvPicPr/>
                      <p:nvPr/>
                    </p:nvPicPr>
                    <p:blipFill>
                      <a:blip r:embed="rId8"/>
                      <a:stretch>
                        <a:fillRect/>
                      </a:stretch>
                    </p:blipFill>
                    <p:spPr>
                      <a:xfrm>
                        <a:off x="2913013" y="1556792"/>
                        <a:ext cx="650875" cy="693738"/>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AC9E3755-5EDA-43D7-90D8-C0D385BBF218}"/>
              </a:ext>
            </a:extLst>
          </p:cNvPr>
          <p:cNvGraphicFramePr>
            <a:graphicFrameLocks noChangeAspect="1"/>
          </p:cNvGraphicFramePr>
          <p:nvPr>
            <p:extLst>
              <p:ext uri="{D42A27DB-BD31-4B8C-83A1-F6EECF244321}">
                <p14:modId xmlns:p14="http://schemas.microsoft.com/office/powerpoint/2010/main" val="4195447286"/>
              </p:ext>
            </p:extLst>
          </p:nvPr>
        </p:nvGraphicFramePr>
        <p:xfrm>
          <a:off x="3918322" y="1556792"/>
          <a:ext cx="650875" cy="693738"/>
        </p:xfrm>
        <a:graphic>
          <a:graphicData uri="http://schemas.openxmlformats.org/presentationml/2006/ole">
            <mc:AlternateContent xmlns:mc="http://schemas.openxmlformats.org/markup-compatibility/2006">
              <mc:Choice xmlns:v="urn:schemas-microsoft-com:vml" Requires="v">
                <p:oleObj name="Equation" r:id="rId9" imgW="380880" imgH="406080" progId="Equation.DSMT4">
                  <p:embed/>
                </p:oleObj>
              </mc:Choice>
              <mc:Fallback>
                <p:oleObj name="Equation" r:id="rId9" imgW="380880" imgH="406080" progId="Equation.DSMT4">
                  <p:embed/>
                  <p:pic>
                    <p:nvPicPr>
                      <p:cNvPr id="7" name="Object 6">
                        <a:extLst>
                          <a:ext uri="{FF2B5EF4-FFF2-40B4-BE49-F238E27FC236}">
                            <a16:creationId xmlns:a16="http://schemas.microsoft.com/office/drawing/2014/main" id="{AC9E3755-5EDA-43D7-90D8-C0D385BBF218}"/>
                          </a:ext>
                        </a:extLst>
                      </p:cNvPr>
                      <p:cNvPicPr/>
                      <p:nvPr/>
                    </p:nvPicPr>
                    <p:blipFill>
                      <a:blip r:embed="rId10"/>
                      <a:stretch>
                        <a:fillRect/>
                      </a:stretch>
                    </p:blipFill>
                    <p:spPr>
                      <a:xfrm>
                        <a:off x="3918322" y="1556792"/>
                        <a:ext cx="650875" cy="693738"/>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C0FDB142-78C7-4315-9DD9-28725CEE6FBD}"/>
              </a:ext>
            </a:extLst>
          </p:cNvPr>
          <p:cNvGraphicFramePr>
            <a:graphicFrameLocks noChangeAspect="1"/>
          </p:cNvGraphicFramePr>
          <p:nvPr>
            <p:extLst>
              <p:ext uri="{D42A27DB-BD31-4B8C-83A1-F6EECF244321}">
                <p14:modId xmlns:p14="http://schemas.microsoft.com/office/powerpoint/2010/main" val="1657048849"/>
              </p:ext>
            </p:extLst>
          </p:nvPr>
        </p:nvGraphicFramePr>
        <p:xfrm>
          <a:off x="4932040" y="1557338"/>
          <a:ext cx="758825" cy="693737"/>
        </p:xfrm>
        <a:graphic>
          <a:graphicData uri="http://schemas.openxmlformats.org/presentationml/2006/ole">
            <mc:AlternateContent xmlns:mc="http://schemas.openxmlformats.org/markup-compatibility/2006">
              <mc:Choice xmlns:v="urn:schemas-microsoft-com:vml" Requires="v">
                <p:oleObj name="Equation" r:id="rId11" imgW="444240" imgH="406080" progId="Equation.DSMT4">
                  <p:embed/>
                </p:oleObj>
              </mc:Choice>
              <mc:Fallback>
                <p:oleObj name="Equation" r:id="rId11" imgW="444240" imgH="406080" progId="Equation.DSMT4">
                  <p:embed/>
                  <p:pic>
                    <p:nvPicPr>
                      <p:cNvPr id="8" name="Object 7">
                        <a:extLst>
                          <a:ext uri="{FF2B5EF4-FFF2-40B4-BE49-F238E27FC236}">
                            <a16:creationId xmlns:a16="http://schemas.microsoft.com/office/drawing/2014/main" id="{C0FDB142-78C7-4315-9DD9-28725CEE6FBD}"/>
                          </a:ext>
                        </a:extLst>
                      </p:cNvPr>
                      <p:cNvPicPr/>
                      <p:nvPr/>
                    </p:nvPicPr>
                    <p:blipFill>
                      <a:blip r:embed="rId12"/>
                      <a:stretch>
                        <a:fillRect/>
                      </a:stretch>
                    </p:blipFill>
                    <p:spPr>
                      <a:xfrm>
                        <a:off x="4932040" y="1557338"/>
                        <a:ext cx="758825" cy="693737"/>
                      </a:xfrm>
                      <a:prstGeom prst="rect">
                        <a:avLst/>
                      </a:prstGeom>
                    </p:spPr>
                  </p:pic>
                </p:oleObj>
              </mc:Fallback>
            </mc:AlternateContent>
          </a:graphicData>
        </a:graphic>
      </p:graphicFrame>
      <p:sp>
        <p:nvSpPr>
          <p:cNvPr id="11" name="Content Placeholder 2">
            <a:extLst>
              <a:ext uri="{FF2B5EF4-FFF2-40B4-BE49-F238E27FC236}">
                <a16:creationId xmlns:a16="http://schemas.microsoft.com/office/drawing/2014/main" id="{8177CABD-1561-4951-85AB-64A44AFBEE21}"/>
              </a:ext>
            </a:extLst>
          </p:cNvPr>
          <p:cNvSpPr txBox="1">
            <a:spLocks/>
          </p:cNvSpPr>
          <p:nvPr/>
        </p:nvSpPr>
        <p:spPr>
          <a:xfrm>
            <a:off x="179512" y="2348880"/>
            <a:ext cx="8640960" cy="79208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100" dirty="0"/>
              <a:t>RULE 2: If two objects are travelling at constant speeds, the ratio of their distances will be consistent</a:t>
            </a:r>
          </a:p>
        </p:txBody>
      </p:sp>
      <p:graphicFrame>
        <p:nvGraphicFramePr>
          <p:cNvPr id="12" name="Object 11">
            <a:extLst>
              <a:ext uri="{FF2B5EF4-FFF2-40B4-BE49-F238E27FC236}">
                <a16:creationId xmlns:a16="http://schemas.microsoft.com/office/drawing/2014/main" id="{C412E300-9FD0-4579-AAD8-BA541C24A764}"/>
              </a:ext>
            </a:extLst>
          </p:cNvPr>
          <p:cNvGraphicFramePr>
            <a:graphicFrameLocks noChangeAspect="1"/>
          </p:cNvGraphicFramePr>
          <p:nvPr>
            <p:extLst>
              <p:ext uri="{D42A27DB-BD31-4B8C-83A1-F6EECF244321}">
                <p14:modId xmlns:p14="http://schemas.microsoft.com/office/powerpoint/2010/main" val="1192203921"/>
              </p:ext>
            </p:extLst>
          </p:nvPr>
        </p:nvGraphicFramePr>
        <p:xfrm>
          <a:off x="251520" y="3356992"/>
          <a:ext cx="1928813" cy="303212"/>
        </p:xfrm>
        <a:graphic>
          <a:graphicData uri="http://schemas.openxmlformats.org/presentationml/2006/ole">
            <mc:AlternateContent xmlns:mc="http://schemas.openxmlformats.org/markup-compatibility/2006">
              <mc:Choice xmlns:v="urn:schemas-microsoft-com:vml" Requires="v">
                <p:oleObj name="Equation" r:id="rId13" imgW="1130040" imgH="177480" progId="Equation.DSMT4">
                  <p:embed/>
                </p:oleObj>
              </mc:Choice>
              <mc:Fallback>
                <p:oleObj name="Equation" r:id="rId13" imgW="1130040" imgH="177480" progId="Equation.DSMT4">
                  <p:embed/>
                  <p:pic>
                    <p:nvPicPr>
                      <p:cNvPr id="12" name="Object 11">
                        <a:extLst>
                          <a:ext uri="{FF2B5EF4-FFF2-40B4-BE49-F238E27FC236}">
                            <a16:creationId xmlns:a16="http://schemas.microsoft.com/office/drawing/2014/main" id="{C412E300-9FD0-4579-AAD8-BA541C24A764}"/>
                          </a:ext>
                        </a:extLst>
                      </p:cNvPr>
                      <p:cNvPicPr/>
                      <p:nvPr/>
                    </p:nvPicPr>
                    <p:blipFill>
                      <a:blip r:embed="rId14"/>
                      <a:stretch>
                        <a:fillRect/>
                      </a:stretch>
                    </p:blipFill>
                    <p:spPr>
                      <a:xfrm>
                        <a:off x="251520" y="3356992"/>
                        <a:ext cx="1928813" cy="303212"/>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6A2D60EA-3D7A-46BF-9EE4-F484869B7B55}"/>
              </a:ext>
            </a:extLst>
          </p:cNvPr>
          <p:cNvGraphicFramePr>
            <a:graphicFrameLocks noChangeAspect="1"/>
          </p:cNvGraphicFramePr>
          <p:nvPr>
            <p:extLst>
              <p:ext uri="{D42A27DB-BD31-4B8C-83A1-F6EECF244321}">
                <p14:modId xmlns:p14="http://schemas.microsoft.com/office/powerpoint/2010/main" val="2685503369"/>
              </p:ext>
            </p:extLst>
          </p:nvPr>
        </p:nvGraphicFramePr>
        <p:xfrm>
          <a:off x="179512" y="3845867"/>
          <a:ext cx="1971675" cy="303213"/>
        </p:xfrm>
        <a:graphic>
          <a:graphicData uri="http://schemas.openxmlformats.org/presentationml/2006/ole">
            <mc:AlternateContent xmlns:mc="http://schemas.openxmlformats.org/markup-compatibility/2006">
              <mc:Choice xmlns:v="urn:schemas-microsoft-com:vml" Requires="v">
                <p:oleObj name="Equation" r:id="rId15" imgW="1155600" imgH="177480" progId="Equation.DSMT4">
                  <p:embed/>
                </p:oleObj>
              </mc:Choice>
              <mc:Fallback>
                <p:oleObj name="Equation" r:id="rId15" imgW="1155600" imgH="177480" progId="Equation.DSMT4">
                  <p:embed/>
                  <p:pic>
                    <p:nvPicPr>
                      <p:cNvPr id="13" name="Object 12">
                        <a:extLst>
                          <a:ext uri="{FF2B5EF4-FFF2-40B4-BE49-F238E27FC236}">
                            <a16:creationId xmlns:a16="http://schemas.microsoft.com/office/drawing/2014/main" id="{6A2D60EA-3D7A-46BF-9EE4-F484869B7B55}"/>
                          </a:ext>
                        </a:extLst>
                      </p:cNvPr>
                      <p:cNvPicPr/>
                      <p:nvPr/>
                    </p:nvPicPr>
                    <p:blipFill>
                      <a:blip r:embed="rId16"/>
                      <a:stretch>
                        <a:fillRect/>
                      </a:stretch>
                    </p:blipFill>
                    <p:spPr>
                      <a:xfrm>
                        <a:off x="179512" y="3845867"/>
                        <a:ext cx="1971675" cy="303213"/>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0F1E3BB7-DD83-4D90-A3AF-C2805E4F4864}"/>
              </a:ext>
            </a:extLst>
          </p:cNvPr>
          <p:cNvGraphicFramePr>
            <a:graphicFrameLocks noChangeAspect="1"/>
          </p:cNvGraphicFramePr>
          <p:nvPr>
            <p:extLst>
              <p:ext uri="{D42A27DB-BD31-4B8C-83A1-F6EECF244321}">
                <p14:modId xmlns:p14="http://schemas.microsoft.com/office/powerpoint/2010/main" val="3660022319"/>
              </p:ext>
            </p:extLst>
          </p:nvPr>
        </p:nvGraphicFramePr>
        <p:xfrm>
          <a:off x="2268538" y="3064818"/>
          <a:ext cx="650875" cy="1084262"/>
        </p:xfrm>
        <a:graphic>
          <a:graphicData uri="http://schemas.openxmlformats.org/presentationml/2006/ole">
            <mc:AlternateContent xmlns:mc="http://schemas.openxmlformats.org/markup-compatibility/2006">
              <mc:Choice xmlns:v="urn:schemas-microsoft-com:vml" Requires="v">
                <p:oleObj name="Equation" r:id="rId17" imgW="380880" imgH="634680" progId="Equation.DSMT4">
                  <p:embed/>
                </p:oleObj>
              </mc:Choice>
              <mc:Fallback>
                <p:oleObj name="Equation" r:id="rId17" imgW="380880" imgH="634680" progId="Equation.DSMT4">
                  <p:embed/>
                  <p:pic>
                    <p:nvPicPr>
                      <p:cNvPr id="14" name="Object 13">
                        <a:extLst>
                          <a:ext uri="{FF2B5EF4-FFF2-40B4-BE49-F238E27FC236}">
                            <a16:creationId xmlns:a16="http://schemas.microsoft.com/office/drawing/2014/main" id="{0F1E3BB7-DD83-4D90-A3AF-C2805E4F4864}"/>
                          </a:ext>
                        </a:extLst>
                      </p:cNvPr>
                      <p:cNvPicPr/>
                      <p:nvPr/>
                    </p:nvPicPr>
                    <p:blipFill>
                      <a:blip r:embed="rId18"/>
                      <a:stretch>
                        <a:fillRect/>
                      </a:stretch>
                    </p:blipFill>
                    <p:spPr>
                      <a:xfrm>
                        <a:off x="2268538" y="3064818"/>
                        <a:ext cx="650875" cy="1084262"/>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DF1E1D89-31B7-4C35-8F3F-96C71E819849}"/>
              </a:ext>
            </a:extLst>
          </p:cNvPr>
          <p:cNvGraphicFramePr>
            <a:graphicFrameLocks noChangeAspect="1"/>
          </p:cNvGraphicFramePr>
          <p:nvPr>
            <p:extLst>
              <p:ext uri="{D42A27DB-BD31-4B8C-83A1-F6EECF244321}">
                <p14:modId xmlns:p14="http://schemas.microsoft.com/office/powerpoint/2010/main" val="2139476143"/>
              </p:ext>
            </p:extLst>
          </p:nvPr>
        </p:nvGraphicFramePr>
        <p:xfrm>
          <a:off x="3235523" y="3068638"/>
          <a:ext cx="760413" cy="1084262"/>
        </p:xfrm>
        <a:graphic>
          <a:graphicData uri="http://schemas.openxmlformats.org/presentationml/2006/ole">
            <mc:AlternateContent xmlns:mc="http://schemas.openxmlformats.org/markup-compatibility/2006">
              <mc:Choice xmlns:v="urn:schemas-microsoft-com:vml" Requires="v">
                <p:oleObj name="Equation" r:id="rId19" imgW="444240" imgH="634680" progId="Equation.DSMT4">
                  <p:embed/>
                </p:oleObj>
              </mc:Choice>
              <mc:Fallback>
                <p:oleObj name="Equation" r:id="rId19" imgW="444240" imgH="634680" progId="Equation.DSMT4">
                  <p:embed/>
                  <p:pic>
                    <p:nvPicPr>
                      <p:cNvPr id="15" name="Object 14">
                        <a:extLst>
                          <a:ext uri="{FF2B5EF4-FFF2-40B4-BE49-F238E27FC236}">
                            <a16:creationId xmlns:a16="http://schemas.microsoft.com/office/drawing/2014/main" id="{DF1E1D89-31B7-4C35-8F3F-96C71E819849}"/>
                          </a:ext>
                        </a:extLst>
                      </p:cNvPr>
                      <p:cNvPicPr/>
                      <p:nvPr/>
                    </p:nvPicPr>
                    <p:blipFill>
                      <a:blip r:embed="rId20"/>
                      <a:stretch>
                        <a:fillRect/>
                      </a:stretch>
                    </p:blipFill>
                    <p:spPr>
                      <a:xfrm>
                        <a:off x="3235523" y="3068638"/>
                        <a:ext cx="760413" cy="1084262"/>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2B3382C3-124D-4848-AE9D-87CD6EB20553}"/>
              </a:ext>
            </a:extLst>
          </p:cNvPr>
          <p:cNvGraphicFramePr>
            <a:graphicFrameLocks noChangeAspect="1"/>
          </p:cNvGraphicFramePr>
          <p:nvPr>
            <p:extLst>
              <p:ext uri="{D42A27DB-BD31-4B8C-83A1-F6EECF244321}">
                <p14:modId xmlns:p14="http://schemas.microsoft.com/office/powerpoint/2010/main" val="789040539"/>
              </p:ext>
            </p:extLst>
          </p:nvPr>
        </p:nvGraphicFramePr>
        <p:xfrm>
          <a:off x="4243635" y="3072458"/>
          <a:ext cx="760413" cy="1084262"/>
        </p:xfrm>
        <a:graphic>
          <a:graphicData uri="http://schemas.openxmlformats.org/presentationml/2006/ole">
            <mc:AlternateContent xmlns:mc="http://schemas.openxmlformats.org/markup-compatibility/2006">
              <mc:Choice xmlns:v="urn:schemas-microsoft-com:vml" Requires="v">
                <p:oleObj name="Equation" r:id="rId21" imgW="444240" imgH="634680" progId="Equation.DSMT4">
                  <p:embed/>
                </p:oleObj>
              </mc:Choice>
              <mc:Fallback>
                <p:oleObj name="Equation" r:id="rId21" imgW="444240" imgH="634680" progId="Equation.DSMT4">
                  <p:embed/>
                  <p:pic>
                    <p:nvPicPr>
                      <p:cNvPr id="16" name="Object 15">
                        <a:extLst>
                          <a:ext uri="{FF2B5EF4-FFF2-40B4-BE49-F238E27FC236}">
                            <a16:creationId xmlns:a16="http://schemas.microsoft.com/office/drawing/2014/main" id="{2B3382C3-124D-4848-AE9D-87CD6EB20553}"/>
                          </a:ext>
                        </a:extLst>
                      </p:cNvPr>
                      <p:cNvPicPr/>
                      <p:nvPr/>
                    </p:nvPicPr>
                    <p:blipFill>
                      <a:blip r:embed="rId22"/>
                      <a:stretch>
                        <a:fillRect/>
                      </a:stretch>
                    </p:blipFill>
                    <p:spPr>
                      <a:xfrm>
                        <a:off x="4243635" y="3072458"/>
                        <a:ext cx="760413" cy="1084262"/>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5E2EA42C-7AA6-4358-999C-23A6CA407999}"/>
              </a:ext>
            </a:extLst>
          </p:cNvPr>
          <p:cNvGraphicFramePr>
            <a:graphicFrameLocks noChangeAspect="1"/>
          </p:cNvGraphicFramePr>
          <p:nvPr>
            <p:extLst>
              <p:ext uri="{D42A27DB-BD31-4B8C-83A1-F6EECF244321}">
                <p14:modId xmlns:p14="http://schemas.microsoft.com/office/powerpoint/2010/main" val="993128478"/>
              </p:ext>
            </p:extLst>
          </p:nvPr>
        </p:nvGraphicFramePr>
        <p:xfrm>
          <a:off x="5292080" y="3076575"/>
          <a:ext cx="781050" cy="1084263"/>
        </p:xfrm>
        <a:graphic>
          <a:graphicData uri="http://schemas.openxmlformats.org/presentationml/2006/ole">
            <mc:AlternateContent xmlns:mc="http://schemas.openxmlformats.org/markup-compatibility/2006">
              <mc:Choice xmlns:v="urn:schemas-microsoft-com:vml" Requires="v">
                <p:oleObj name="Equation" r:id="rId23" imgW="457200" imgH="634680" progId="Equation.DSMT4">
                  <p:embed/>
                </p:oleObj>
              </mc:Choice>
              <mc:Fallback>
                <p:oleObj name="Equation" r:id="rId23" imgW="457200" imgH="634680" progId="Equation.DSMT4">
                  <p:embed/>
                  <p:pic>
                    <p:nvPicPr>
                      <p:cNvPr id="17" name="Object 16">
                        <a:extLst>
                          <a:ext uri="{FF2B5EF4-FFF2-40B4-BE49-F238E27FC236}">
                            <a16:creationId xmlns:a16="http://schemas.microsoft.com/office/drawing/2014/main" id="{5E2EA42C-7AA6-4358-999C-23A6CA407999}"/>
                          </a:ext>
                        </a:extLst>
                      </p:cNvPr>
                      <p:cNvPicPr/>
                      <p:nvPr/>
                    </p:nvPicPr>
                    <p:blipFill>
                      <a:blip r:embed="rId24"/>
                      <a:stretch>
                        <a:fillRect/>
                      </a:stretch>
                    </p:blipFill>
                    <p:spPr>
                      <a:xfrm>
                        <a:off x="5292080" y="3076575"/>
                        <a:ext cx="781050" cy="1084263"/>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5AB101C7-BA34-45DC-88D1-E911A68EE7E9}"/>
              </a:ext>
            </a:extLst>
          </p:cNvPr>
          <p:cNvGraphicFramePr>
            <a:graphicFrameLocks noChangeAspect="1"/>
          </p:cNvGraphicFramePr>
          <p:nvPr>
            <p:extLst>
              <p:ext uri="{D42A27DB-BD31-4B8C-83A1-F6EECF244321}">
                <p14:modId xmlns:p14="http://schemas.microsoft.com/office/powerpoint/2010/main" val="3165490476"/>
              </p:ext>
            </p:extLst>
          </p:nvPr>
        </p:nvGraphicFramePr>
        <p:xfrm>
          <a:off x="2267744" y="4221088"/>
          <a:ext cx="520700" cy="303212"/>
        </p:xfrm>
        <a:graphic>
          <a:graphicData uri="http://schemas.openxmlformats.org/presentationml/2006/ole">
            <mc:AlternateContent xmlns:mc="http://schemas.openxmlformats.org/markup-compatibility/2006">
              <mc:Choice xmlns:v="urn:schemas-microsoft-com:vml" Requires="v">
                <p:oleObj name="Equation" r:id="rId25" imgW="304560" imgH="177480" progId="Equation.DSMT4">
                  <p:embed/>
                </p:oleObj>
              </mc:Choice>
              <mc:Fallback>
                <p:oleObj name="Equation" r:id="rId25" imgW="304560" imgH="177480" progId="Equation.DSMT4">
                  <p:embed/>
                  <p:pic>
                    <p:nvPicPr>
                      <p:cNvPr id="18" name="Object 17">
                        <a:extLst>
                          <a:ext uri="{FF2B5EF4-FFF2-40B4-BE49-F238E27FC236}">
                            <a16:creationId xmlns:a16="http://schemas.microsoft.com/office/drawing/2014/main" id="{5AB101C7-BA34-45DC-88D1-E911A68EE7E9}"/>
                          </a:ext>
                        </a:extLst>
                      </p:cNvPr>
                      <p:cNvPicPr/>
                      <p:nvPr/>
                    </p:nvPicPr>
                    <p:blipFill>
                      <a:blip r:embed="rId26"/>
                      <a:stretch>
                        <a:fillRect/>
                      </a:stretch>
                    </p:blipFill>
                    <p:spPr>
                      <a:xfrm>
                        <a:off x="2267744" y="4221088"/>
                        <a:ext cx="520700" cy="303212"/>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F6991D09-2DC1-4C7F-8B2E-9509FF0D0498}"/>
              </a:ext>
            </a:extLst>
          </p:cNvPr>
          <p:cNvGraphicFramePr>
            <a:graphicFrameLocks noChangeAspect="1"/>
          </p:cNvGraphicFramePr>
          <p:nvPr>
            <p:extLst>
              <p:ext uri="{D42A27DB-BD31-4B8C-83A1-F6EECF244321}">
                <p14:modId xmlns:p14="http://schemas.microsoft.com/office/powerpoint/2010/main" val="1162990160"/>
              </p:ext>
            </p:extLst>
          </p:nvPr>
        </p:nvGraphicFramePr>
        <p:xfrm>
          <a:off x="3203848" y="4221088"/>
          <a:ext cx="520700" cy="303212"/>
        </p:xfrm>
        <a:graphic>
          <a:graphicData uri="http://schemas.openxmlformats.org/presentationml/2006/ole">
            <mc:AlternateContent xmlns:mc="http://schemas.openxmlformats.org/markup-compatibility/2006">
              <mc:Choice xmlns:v="urn:schemas-microsoft-com:vml" Requires="v">
                <p:oleObj name="Equation" r:id="rId27" imgW="304560" imgH="177480" progId="Equation.DSMT4">
                  <p:embed/>
                </p:oleObj>
              </mc:Choice>
              <mc:Fallback>
                <p:oleObj name="Equation" r:id="rId27" imgW="304560" imgH="177480" progId="Equation.DSMT4">
                  <p:embed/>
                  <p:pic>
                    <p:nvPicPr>
                      <p:cNvPr id="19" name="Object 18">
                        <a:extLst>
                          <a:ext uri="{FF2B5EF4-FFF2-40B4-BE49-F238E27FC236}">
                            <a16:creationId xmlns:a16="http://schemas.microsoft.com/office/drawing/2014/main" id="{F6991D09-2DC1-4C7F-8B2E-9509FF0D0498}"/>
                          </a:ext>
                        </a:extLst>
                      </p:cNvPr>
                      <p:cNvPicPr/>
                      <p:nvPr/>
                    </p:nvPicPr>
                    <p:blipFill>
                      <a:blip r:embed="rId26"/>
                      <a:stretch>
                        <a:fillRect/>
                      </a:stretch>
                    </p:blipFill>
                    <p:spPr>
                      <a:xfrm>
                        <a:off x="3203848" y="4221088"/>
                        <a:ext cx="520700" cy="303212"/>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E31E032E-1E35-4434-AE39-7ABF727E70C5}"/>
              </a:ext>
            </a:extLst>
          </p:cNvPr>
          <p:cNvGraphicFramePr>
            <a:graphicFrameLocks noChangeAspect="1"/>
          </p:cNvGraphicFramePr>
          <p:nvPr>
            <p:extLst>
              <p:ext uri="{D42A27DB-BD31-4B8C-83A1-F6EECF244321}">
                <p14:modId xmlns:p14="http://schemas.microsoft.com/office/powerpoint/2010/main" val="3832776325"/>
              </p:ext>
            </p:extLst>
          </p:nvPr>
        </p:nvGraphicFramePr>
        <p:xfrm>
          <a:off x="4211960" y="4221088"/>
          <a:ext cx="520700" cy="303212"/>
        </p:xfrm>
        <a:graphic>
          <a:graphicData uri="http://schemas.openxmlformats.org/presentationml/2006/ole">
            <mc:AlternateContent xmlns:mc="http://schemas.openxmlformats.org/markup-compatibility/2006">
              <mc:Choice xmlns:v="urn:schemas-microsoft-com:vml" Requires="v">
                <p:oleObj name="Equation" r:id="rId28" imgW="304560" imgH="177480" progId="Equation.DSMT4">
                  <p:embed/>
                </p:oleObj>
              </mc:Choice>
              <mc:Fallback>
                <p:oleObj name="Equation" r:id="rId28" imgW="304560" imgH="177480" progId="Equation.DSMT4">
                  <p:embed/>
                  <p:pic>
                    <p:nvPicPr>
                      <p:cNvPr id="20" name="Object 19">
                        <a:extLst>
                          <a:ext uri="{FF2B5EF4-FFF2-40B4-BE49-F238E27FC236}">
                            <a16:creationId xmlns:a16="http://schemas.microsoft.com/office/drawing/2014/main" id="{E31E032E-1E35-4434-AE39-7ABF727E70C5}"/>
                          </a:ext>
                        </a:extLst>
                      </p:cNvPr>
                      <p:cNvPicPr/>
                      <p:nvPr/>
                    </p:nvPicPr>
                    <p:blipFill>
                      <a:blip r:embed="rId26"/>
                      <a:stretch>
                        <a:fillRect/>
                      </a:stretch>
                    </p:blipFill>
                    <p:spPr>
                      <a:xfrm>
                        <a:off x="4211960" y="4221088"/>
                        <a:ext cx="520700" cy="303212"/>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172107C4-43C3-449A-B12C-8F62EA43F94B}"/>
              </a:ext>
            </a:extLst>
          </p:cNvPr>
          <p:cNvGraphicFramePr>
            <a:graphicFrameLocks noChangeAspect="1"/>
          </p:cNvGraphicFramePr>
          <p:nvPr>
            <p:extLst>
              <p:ext uri="{D42A27DB-BD31-4B8C-83A1-F6EECF244321}">
                <p14:modId xmlns:p14="http://schemas.microsoft.com/office/powerpoint/2010/main" val="4247840812"/>
              </p:ext>
            </p:extLst>
          </p:nvPr>
        </p:nvGraphicFramePr>
        <p:xfrm>
          <a:off x="5292080" y="4221088"/>
          <a:ext cx="520700" cy="303212"/>
        </p:xfrm>
        <a:graphic>
          <a:graphicData uri="http://schemas.openxmlformats.org/presentationml/2006/ole">
            <mc:AlternateContent xmlns:mc="http://schemas.openxmlformats.org/markup-compatibility/2006">
              <mc:Choice xmlns:v="urn:schemas-microsoft-com:vml" Requires="v">
                <p:oleObj name="Equation" r:id="rId29" imgW="304560" imgH="177480" progId="Equation.DSMT4">
                  <p:embed/>
                </p:oleObj>
              </mc:Choice>
              <mc:Fallback>
                <p:oleObj name="Equation" r:id="rId29" imgW="304560" imgH="177480" progId="Equation.DSMT4">
                  <p:embed/>
                  <p:pic>
                    <p:nvPicPr>
                      <p:cNvPr id="21" name="Object 20">
                        <a:extLst>
                          <a:ext uri="{FF2B5EF4-FFF2-40B4-BE49-F238E27FC236}">
                            <a16:creationId xmlns:a16="http://schemas.microsoft.com/office/drawing/2014/main" id="{172107C4-43C3-449A-B12C-8F62EA43F94B}"/>
                          </a:ext>
                        </a:extLst>
                      </p:cNvPr>
                      <p:cNvPicPr/>
                      <p:nvPr/>
                    </p:nvPicPr>
                    <p:blipFill>
                      <a:blip r:embed="rId26"/>
                      <a:stretch>
                        <a:fillRect/>
                      </a:stretch>
                    </p:blipFill>
                    <p:spPr>
                      <a:xfrm>
                        <a:off x="5292080" y="4221088"/>
                        <a:ext cx="520700" cy="303212"/>
                      </a:xfrm>
                      <a:prstGeom prst="rect">
                        <a:avLst/>
                      </a:prstGeom>
                    </p:spPr>
                  </p:pic>
                </p:oleObj>
              </mc:Fallback>
            </mc:AlternateContent>
          </a:graphicData>
        </a:graphic>
      </p:graphicFrame>
      <p:sp>
        <p:nvSpPr>
          <p:cNvPr id="22" name="Content Placeholder 2">
            <a:extLst>
              <a:ext uri="{FF2B5EF4-FFF2-40B4-BE49-F238E27FC236}">
                <a16:creationId xmlns:a16="http://schemas.microsoft.com/office/drawing/2014/main" id="{1FAF04FE-CE7E-48FB-A495-95AB69C5DF10}"/>
              </a:ext>
            </a:extLst>
          </p:cNvPr>
          <p:cNvSpPr txBox="1">
            <a:spLocks/>
          </p:cNvSpPr>
          <p:nvPr/>
        </p:nvSpPr>
        <p:spPr>
          <a:xfrm>
            <a:off x="179512" y="4581128"/>
            <a:ext cx="8640960" cy="79208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100" dirty="0"/>
              <a:t>The average speed from point A to point B is always equal to the total distance divided by total time!</a:t>
            </a:r>
          </a:p>
        </p:txBody>
      </p:sp>
      <p:sp>
        <p:nvSpPr>
          <p:cNvPr id="23" name="Content Placeholder 2">
            <a:extLst>
              <a:ext uri="{FF2B5EF4-FFF2-40B4-BE49-F238E27FC236}">
                <a16:creationId xmlns:a16="http://schemas.microsoft.com/office/drawing/2014/main" id="{362CECB8-97E3-4473-A194-B3FEE5F50396}"/>
              </a:ext>
            </a:extLst>
          </p:cNvPr>
          <p:cNvSpPr txBox="1">
            <a:spLocks/>
          </p:cNvSpPr>
          <p:nvPr/>
        </p:nvSpPr>
        <p:spPr>
          <a:xfrm>
            <a:off x="251520" y="5373216"/>
            <a:ext cx="8640960" cy="79208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CA" sz="2100" dirty="0"/>
              <a:t>If you travel at different speeds, Add up all the time needed for each speed, and then divide it by the total distance</a:t>
            </a:r>
          </a:p>
        </p:txBody>
      </p:sp>
    </p:spTree>
    <p:extLst>
      <p:ext uri="{BB962C8B-B14F-4D97-AF65-F5344CB8AC3E}">
        <p14:creationId xmlns:p14="http://schemas.microsoft.com/office/powerpoint/2010/main" val="38997196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8"/>
                                        </p:tgtEl>
                                        <p:attrNameLst>
                                          <p:attrName>style.visibility</p:attrName>
                                        </p:attrNameLst>
                                      </p:cBhvr>
                                      <p:to>
                                        <p:strVal val="visible"/>
                                      </p:to>
                                    </p:set>
                                    <p:animEffect transition="in" filter="fade">
                                      <p:cBhvr>
                                        <p:cTn id="67" dur="500"/>
                                        <p:tgtEl>
                                          <p:spTgt spid="18"/>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fade">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fade">
                                      <p:cBhvr>
                                        <p:cTn id="77" dur="500"/>
                                        <p:tgtEl>
                                          <p:spTgt spid="20"/>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fade">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Effect transition="in" filter="fade">
                                      <p:cBhvr>
                                        <p:cTn id="87" dur="500"/>
                                        <p:tgtEl>
                                          <p:spTgt spid="22"/>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fade">
                                      <p:cBhvr>
                                        <p:cTn id="92"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E53872B-D1D4-B101-E244-76FB2E454C9E}"/>
              </a:ext>
            </a:extLst>
          </p:cNvPr>
          <p:cNvSpPr>
            <a:spLocks noGrp="1"/>
          </p:cNvSpPr>
          <p:nvPr>
            <p:ph sz="quarter" idx="1"/>
          </p:nvPr>
        </p:nvSpPr>
        <p:spPr>
          <a:xfrm>
            <a:off x="179512" y="188640"/>
            <a:ext cx="8712968" cy="1656184"/>
          </a:xfrm>
        </p:spPr>
        <p:txBody>
          <a:bodyPr/>
          <a:lstStyle/>
          <a:p>
            <a:r>
              <a:rPr lang="en-US" dirty="0"/>
              <a:t>RULE 3: Suppose you have two objects are moving towards each other with speeds of v1 and v2.  This is the same as having one stationary object and the 2</a:t>
            </a:r>
            <a:r>
              <a:rPr lang="en-US" baseline="30000" dirty="0"/>
              <a:t>nd</a:t>
            </a:r>
            <a:r>
              <a:rPr lang="en-US" dirty="0"/>
              <a:t> object with speed of (v1+v2)</a:t>
            </a:r>
          </a:p>
        </p:txBody>
      </p:sp>
      <mc:AlternateContent xmlns:mc="http://schemas.openxmlformats.org/markup-compatibility/2006">
        <mc:Choice xmlns:a14="http://schemas.microsoft.com/office/drawing/2010/main" Requires="a14">
          <p:sp>
            <p:nvSpPr>
              <p:cNvPr id="4" name="Content Placeholder 2">
                <a:extLst>
                  <a:ext uri="{FF2B5EF4-FFF2-40B4-BE49-F238E27FC236}">
                    <a16:creationId xmlns:a16="http://schemas.microsoft.com/office/drawing/2014/main" id="{ECBF4DFB-4DAD-B950-94A3-BCEF0A1D11A5}"/>
                  </a:ext>
                </a:extLst>
              </p:cNvPr>
              <p:cNvSpPr txBox="1">
                <a:spLocks/>
              </p:cNvSpPr>
              <p:nvPr/>
            </p:nvSpPr>
            <p:spPr>
              <a:xfrm>
                <a:off x="107504" y="3429000"/>
                <a:ext cx="8712968" cy="165618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RULE 4: Suppose you have two objects are moving in the same direction with speeds of v1 and v2.  This is the same as having one stationary object and the 2</a:t>
                </a:r>
                <a:r>
                  <a:rPr lang="en-US" baseline="30000" dirty="0"/>
                  <a:t>nd</a:t>
                </a:r>
                <a:r>
                  <a:rPr lang="en-US" dirty="0"/>
                  <a:t> object with speed of </a:t>
                </a:r>
                <a14:m>
                  <m:oMath xmlns:m="http://schemas.openxmlformats.org/officeDocument/2006/math">
                    <m:d>
                      <m:dPr>
                        <m:begChr m:val="|"/>
                        <m:endChr m:val="|"/>
                        <m:ctrlPr>
                          <a:rPr lang="en-US" i="1" smtClean="0">
                            <a:latin typeface="Cambria Math" panose="02040503050406030204" pitchFamily="18" charset="0"/>
                          </a:rPr>
                        </m:ctrlPr>
                      </m:dPr>
                      <m:e>
                        <m:r>
                          <a:rPr lang="en-US" b="0" i="1" smtClean="0">
                            <a:latin typeface="Cambria Math" panose="02040503050406030204" pitchFamily="18" charset="0"/>
                          </a:rPr>
                          <m:t>𝑣</m:t>
                        </m:r>
                        <m:r>
                          <a:rPr lang="en-US" b="0" i="1" smtClean="0">
                            <a:latin typeface="Cambria Math" panose="02040503050406030204" pitchFamily="18" charset="0"/>
                          </a:rPr>
                          <m:t>1−</m:t>
                        </m:r>
                        <m:r>
                          <a:rPr lang="en-US" b="0" i="1" smtClean="0">
                            <a:latin typeface="Cambria Math" panose="02040503050406030204" pitchFamily="18" charset="0"/>
                          </a:rPr>
                          <m:t>𝑣</m:t>
                        </m:r>
                        <m:r>
                          <a:rPr lang="en-US" b="0" i="1" smtClean="0">
                            <a:latin typeface="Cambria Math" panose="02040503050406030204" pitchFamily="18" charset="0"/>
                          </a:rPr>
                          <m:t>2</m:t>
                        </m:r>
                      </m:e>
                    </m:d>
                  </m:oMath>
                </a14:m>
                <a:endParaRPr lang="en-US" dirty="0"/>
              </a:p>
            </p:txBody>
          </p:sp>
        </mc:Choice>
        <mc:Fallback>
          <p:sp>
            <p:nvSpPr>
              <p:cNvPr id="4" name="Content Placeholder 2">
                <a:extLst>
                  <a:ext uri="{FF2B5EF4-FFF2-40B4-BE49-F238E27FC236}">
                    <a16:creationId xmlns:a16="http://schemas.microsoft.com/office/drawing/2014/main" id="{ECBF4DFB-4DAD-B950-94A3-BCEF0A1D11A5}"/>
                  </a:ext>
                </a:extLst>
              </p:cNvPr>
              <p:cNvSpPr txBox="1">
                <a:spLocks noRot="1" noChangeAspect="1" noMove="1" noResize="1" noEditPoints="1" noAdjustHandles="1" noChangeArrowheads="1" noChangeShapeType="1" noTextEdit="1"/>
              </p:cNvSpPr>
              <p:nvPr/>
            </p:nvSpPr>
            <p:spPr>
              <a:xfrm>
                <a:off x="107504" y="3429000"/>
                <a:ext cx="8712968" cy="1656184"/>
              </a:xfrm>
              <a:prstGeom prst="rect">
                <a:avLst/>
              </a:prstGeom>
              <a:blipFill>
                <a:blip r:embed="rId2"/>
                <a:stretch>
                  <a:fillRect l="-350" t="-2952" r="-840" b="-2214"/>
                </a:stretch>
              </a:blipFill>
            </p:spPr>
            <p:txBody>
              <a:bodyPr/>
              <a:lstStyle/>
              <a:p>
                <a:r>
                  <a:rPr lang="en-US">
                    <a:noFill/>
                  </a:rPr>
                  <a:t> </a:t>
                </a:r>
              </a:p>
            </p:txBody>
          </p:sp>
        </mc:Fallback>
      </mc:AlternateContent>
    </p:spTree>
    <p:extLst>
      <p:ext uri="{BB962C8B-B14F-4D97-AF65-F5344CB8AC3E}">
        <p14:creationId xmlns:p14="http://schemas.microsoft.com/office/powerpoint/2010/main" val="1627138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F2C0F5-A72D-7E38-B4D0-8B8DCA068EE1}"/>
              </a:ext>
            </a:extLst>
          </p:cNvPr>
          <p:cNvSpPr>
            <a:spLocks noGrp="1"/>
          </p:cNvSpPr>
          <p:nvPr>
            <p:ph sz="quarter" idx="1"/>
          </p:nvPr>
        </p:nvSpPr>
        <p:spPr>
          <a:xfrm>
            <a:off x="179512" y="260648"/>
            <a:ext cx="8568952" cy="4608512"/>
          </a:xfrm>
        </p:spPr>
        <p:txBody>
          <a:bodyPr/>
          <a:lstStyle/>
          <a:p>
            <a:pPr marL="0" indent="0">
              <a:buNone/>
            </a:pPr>
            <a:r>
              <a:rPr lang="en-US" dirty="0"/>
              <a:t>Q: Two objects are 1000km apart and flying towards each other.  First object flies at a speed of 120km/</a:t>
            </a:r>
            <a:r>
              <a:rPr lang="en-US" dirty="0" err="1"/>
              <a:t>hr</a:t>
            </a:r>
            <a:r>
              <a:rPr lang="en-US" dirty="0"/>
              <a:t> and second objects flies at a speed of 80km/hr.  </a:t>
            </a:r>
          </a:p>
          <a:p>
            <a:pPr marL="0" indent="0">
              <a:buNone/>
            </a:pPr>
            <a:r>
              <a:rPr lang="en-US" dirty="0"/>
              <a:t>a) How long will it take the two objects to meet? </a:t>
            </a:r>
            <a:br>
              <a:rPr lang="en-US" dirty="0"/>
            </a:br>
            <a:endParaRPr lang="en-US" dirty="0"/>
          </a:p>
          <a:p>
            <a:pPr marL="0" indent="0">
              <a:buNone/>
            </a:pPr>
            <a:r>
              <a:rPr lang="en-US" dirty="0"/>
              <a:t>b) What is the ratio of the distances that each object flies? </a:t>
            </a:r>
          </a:p>
          <a:p>
            <a:pPr marL="0" indent="0">
              <a:buNone/>
            </a:pPr>
            <a:br>
              <a:rPr lang="en-US"/>
            </a:br>
            <a:r>
              <a:rPr lang="en-US"/>
              <a:t>c</a:t>
            </a:r>
            <a:r>
              <a:rPr lang="en-US" dirty="0"/>
              <a:t>) A super bug flies between the two objects going back and forth at a speed of 400km/</a:t>
            </a:r>
            <a:r>
              <a:rPr lang="en-US" dirty="0" err="1"/>
              <a:t>hr</a:t>
            </a:r>
            <a:r>
              <a:rPr lang="en-US" dirty="0"/>
              <a:t> until the two objects meet.  What is the total distance the super bug travels? </a:t>
            </a:r>
          </a:p>
        </p:txBody>
      </p:sp>
    </p:spTree>
    <p:extLst>
      <p:ext uri="{BB962C8B-B14F-4D97-AF65-F5344CB8AC3E}">
        <p14:creationId xmlns:p14="http://schemas.microsoft.com/office/powerpoint/2010/main" val="23056605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1B6B08-396A-4496-8193-1339EC0EF3B3}"/>
              </a:ext>
            </a:extLst>
          </p:cNvPr>
          <p:cNvSpPr>
            <a:spLocks noGrp="1"/>
          </p:cNvSpPr>
          <p:nvPr>
            <p:ph sz="quarter" idx="1"/>
          </p:nvPr>
        </p:nvSpPr>
        <p:spPr>
          <a:xfrm>
            <a:off x="251520" y="188640"/>
            <a:ext cx="8424936" cy="1224136"/>
          </a:xfrm>
        </p:spPr>
        <p:txBody>
          <a:bodyPr>
            <a:normAutofit/>
          </a:bodyPr>
          <a:lstStyle/>
          <a:p>
            <a:pPr marL="0" indent="0">
              <a:buNone/>
            </a:pPr>
            <a:r>
              <a:rPr lang="en-CA" sz="2100" dirty="0"/>
              <a:t>Practice</a:t>
            </a:r>
          </a:p>
          <a:p>
            <a:pPr marL="0" indent="0">
              <a:buNone/>
            </a:pPr>
            <a:r>
              <a:rPr lang="en-CA" sz="2100" dirty="0"/>
              <a:t>Q1: Sharon drove 50km on the highway at 120km/hr and 60km in the city at 50km/hr.  What is her average speed?</a:t>
            </a:r>
          </a:p>
        </p:txBody>
      </p:sp>
      <p:sp>
        <p:nvSpPr>
          <p:cNvPr id="4" name="Content Placeholder 2">
            <a:extLst>
              <a:ext uri="{FF2B5EF4-FFF2-40B4-BE49-F238E27FC236}">
                <a16:creationId xmlns:a16="http://schemas.microsoft.com/office/drawing/2014/main" id="{9F3EB2BB-1D56-400D-96E6-2A659416D2F6}"/>
              </a:ext>
            </a:extLst>
          </p:cNvPr>
          <p:cNvSpPr txBox="1">
            <a:spLocks/>
          </p:cNvSpPr>
          <p:nvPr/>
        </p:nvSpPr>
        <p:spPr>
          <a:xfrm>
            <a:off x="251520" y="2060848"/>
            <a:ext cx="8424936" cy="122413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Q2: Two trains are travelling at each other.  Train A travels at 60km/h and Train B travels at 85km/hr.  If the trains are 800km apart, when will they meet?</a:t>
            </a:r>
          </a:p>
        </p:txBody>
      </p:sp>
      <p:sp>
        <p:nvSpPr>
          <p:cNvPr id="5" name="Content Placeholder 2">
            <a:extLst>
              <a:ext uri="{FF2B5EF4-FFF2-40B4-BE49-F238E27FC236}">
                <a16:creationId xmlns:a16="http://schemas.microsoft.com/office/drawing/2014/main" id="{3A1EEAAC-026E-4B4B-8967-25847BCC959D}"/>
              </a:ext>
            </a:extLst>
          </p:cNvPr>
          <p:cNvSpPr txBox="1">
            <a:spLocks/>
          </p:cNvSpPr>
          <p:nvPr/>
        </p:nvSpPr>
        <p:spPr>
          <a:xfrm>
            <a:off x="251520" y="3933056"/>
            <a:ext cx="8424936" cy="158417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CA" sz="2100" dirty="0"/>
              <a:t>Q3: Two kids Andy and Bob start running at constant speeds towards each other from opposite points of a circular track.  They first meet after Andy runs 120m.  Afterwards, they meet again after Bob runs 300m.  How big is the track?</a:t>
            </a:r>
          </a:p>
        </p:txBody>
      </p:sp>
    </p:spTree>
    <p:extLst>
      <p:ext uri="{BB962C8B-B14F-4D97-AF65-F5344CB8AC3E}">
        <p14:creationId xmlns:p14="http://schemas.microsoft.com/office/powerpoint/2010/main" val="12624401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GENSWF_OUTPUT_FILE_NAME" val="m8hc24"/>
  <p:tag name="ISPRING_RESOURCE_PATHS_HASH" val="d87786715bb7f1c7a358c1a684be96fd391332"/>
  <p:tag name="ISPRING_ULTRA_SCORM_COURSE_ID" val="E8F7E804-8038-45BB-98CB-33604D402708"/>
  <p:tag name="ISPRING_SCORM_RATE_SLIDES" val="1"/>
  <p:tag name="ISPRING_SCORM_PASSING_SCORE" val="100.0000000000"/>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RESOURCE_PATHS_HASH_PRESENTER" val="cc8e30e3d1eff44368f48d7aa93fbefe953deb73"/>
  <p:tag name="ISPRING_PLAYERS_CUSTOMIZATION_2" val="UEsDBBQAAgAIAKe9ilNcrbH4oQMAAO8MAAAYAAAAbm9uZS9jb21tb25fbWVzc2FnZXMubG5nrVddc5s6EH3vTP+Dhpm+3aa9b/fBIYNBydUYIwo4TvqiUUBxNAXkInDq++vvSjiu3TaDP/LCGMnaPbvn7K4YXf2oSrQSjZaqvnT+vvjsIFHnqpD14tKZZdcf/3GQbnld8FLV4tKplYOu3PfvRiWvFx1fCPj9/h1Co0poDa/aNW8/35EsLp14zDzfx2lKxiFm3iwglEVekngZoRELvTEOHdfrCqlQzZuGtwBm9GljYdhgHHr3OGGpj8GoMU0zls7imCYZDhw3exJIy6orrV0kNapVi3S3XKqmFQWSNWrhLzzPwYN8kKVs16hShTgCQjohEQP3Nr7NMglJds+mNMCOi2v+UAKMvBGiRo3ghWjO8RHRZOqFG+OB1OdbvyUB/gMrt7IQp7Ey9zIMIJNJD9xPMCwEbE6yfx3XB5Am98+yfUIyXTagNyRWvOx6kjaKHHI39vwJyyjz4piNZ1n2E/eY59+GTvs0yhIastiLcMgifJc5rnkedy5O8K3jmufguVmS4Ai0GUKuGUmtUH06jUNshXqvOvTEVwK1Cq2keLayFHUrG+C2BCLMRq5goe4GqQ3o1IO0JzjNEuIbSh03VU2z/qtXe9c+qQbcaVT08imsT8OD2V82QoPrng1lKgTqplAVl/XFkGuIEcox9tJ0TpPAiL8FPXK05Fo/q6bYi2/X0ZBhEvkUUuhnO8ZNdW8NA0YJ3atpRN4OGwOUns3MhpE5iQI6Z5kVgiGj6nQLCa+WpWiFRStNKDy3WXkQjwqYKQVf9VkD75amwQRNoUa8G8zG9A40AKKjx5ygE8elk2NO3OMUAsLp0JnIuyU3ffmDOl+k8yLNnBsllOtNpzTMraTqNKwYNkFANnp9cZybFH+ZgWKIF75SAb3Vlza9kCvocUC2aAYdQVH6OCDRDfsyI1/ZtUdC24F+pZmv7UjgxYrXuQBic95pgdawV8jC7hmJWf/fO/kf4u2mID9sajkK8N2HY/Hslf8r6uNtK6plO+TaJGwD/xQUppxehXBI6Kf5307sN2FmZ8afzc/eXeIYjgZBnJmpw9l6UyRWKQd3SSuU09vjzszaa2MZyUK47kRgcLG9y5WyknCTOMDmbIpNRlNoNn3z2YtkrrqysMIq5TfbgGAwdZX4fRo+NqqyqyXXL4ntG+DVOSj64JLeaXzEVNxq42B+dqRxOkvpbGwxp4xeX8NEenwcOpERiP1NLiS8L7ZKVbD0C9Ltm7afJqNPO18q/wNQSwMEFAACAAgAp72KUxUeYBujAAAAfwEAACkAAABub25lL3BsYXliYWNrX2FuZF9uYXZpZ2F0aW9uX3NldHRpbmdzLnhtbHWQQQqDMBBF957CGwhdh0DXpUWoFxhxlECSCZlR8PZNRG1p02Xe+z/DjGIUMX5iXdW1glnoKRBFS5xRNe93tgwLXr1xIIZ8woK850omNyxRaCMyetmUHsFyyv/wY3hrYT0/4iNeMOVCZxzqS6mwmVzysJhpY90aUI8R04AvmHPoobd4w7UniMPjDOwb/9W5mzabHd5pQB0iuSCq+UBVutdx9BdQSwMEFAACAAgAp72KUx9UimowAwAAxw4AACIAAABub25lL2ZsYXNoX3B1Ymxpc2hpbmdfc2V0dGluZ3MueG1s5ZfdT9swEMDf+1dYmXhcA9omTSgtYv2Qqo2CSGHwhNzYbU44duaPduWv3zluS9nKFr4ktj1UTey7353vzuc4OfheCDLj2oCSrWivuRsRLjPFQE5b0dmo//ZjRIylklGhJG9FUkXkoN1ISjcWYPKUW4uihiBGmv3StqLc2nI/jufzeRNMqf2sEs4i3zQzVcSl5oZLy3VcCrrAP7souYmWhBoA/BVKLtXajQYhSSAdKeYEJ8Ba0RCd7Qtq8igOEmOaXU+1cpJ1lFCa6Om4Fb3p9Lp73XcrmUDpQsGlD4dp46AftvuUMfAOUJHCDSc5h2mOnmKw5sBs7p9iL53EvzIqclgz9YyOwsVLu4TjhHI640tjOEKtpVmO+ta0J1QYnsSbQysx8CGkmYUZenarHvydOCFSV5ZK27bVDhE/Da4o8T2YZKI2jC3fyVgJjG3lFJZJMeZsSAseop1eg+yj0F5EJrQAsWhFxyWXJKUSkwuWCsjWusaNjQVbJbW/lD7UQAU5k4DVx8lRGt1aD4vKcqoN3/RqNWN8ZLP2V+UEIwvliIBrTqwiGF1X4FPOyWYKyESrohrFErHECECLM+Bzzg6qUC2B9xm6RBOFQ00sxVJwGyx8c3BDxnyiNHI5nWHh4jiYwG8+CFxSY26hdOXjTvpl0O1dDYbd3sWOXyBlMyqzB8KxnHhR2hfh0wWRyq70MBwZdYZXSWHAqrk6a2s+Pg3risY8P1M27vANFE7Q58SvA7KBfsGUv4yVhyT+jx7UNpvTWbXR/eat0LjFAVMSmDiRYUsCueyANYAZlURJsSA0w6ZsfNuYgXIGR0KDCGjzeA+DPpZp9TaFGTZJpRnXv0eyhcRGmfWVLnwyGfHnXyvqdkYYs1Hv9LAzGpwPRpdXo97FKJxGa/V4a/dMYt/Ut/d4f2i8xhZ/cto7rxP5IQahVoZ6aS3ccR2p4891pE7DmXSycR7VcgF7zDTsGewyAgrAInhFFfOUr4JQbc9cMX/NhvkHVv/6Pglrrz/tHQ0+HX/p/u+74KlxCG+rO1N8516TxFsvQH6mAAkFXqv8obi+NbU/vN9N4u1TjQbS7l4+240fUEsDBBQAAgAIAKe9ilNxV5SdFQEAANECAAAcAAAAbm9uZS9mbGFzaF9za2luX3NldHRpbmdzLnhtbI2S0U6DMBSG730KgveQTY2asCZu6I3RLNle4AAH0gx6SHsg4e2thQ1UiOtV+///19OeNjInqbwWtZGkNv7KFzeeF6VUkj4gs1SF+VbOmiezjZ80zKSClBSj4kCRrqD0xe2bG1Hokv9RZGtey+SQ4ljmYf20ja9Chhr328d497wE1FBgkEB6KjQ1KrP53Wu8iu8m+WE6bUhkfnYHGqYDg2bBusEoHNe9b6DFFyUrYNtnazCaITnn9ExJVO81GtsuZ4ocSmOJP/p4hH0J3WUzcwZmnCXkKCsU6znEOT2moJWFU49djSLXaIv8EvskKkhKfMcuIdDZ5yUy3H3R7ml7x6bCD8pQ1JqqmqNwIrmHGZ/Bzu1XFl9QSwMEFAACAAgAp72KU9ebcJYrAwAAbw4AACEAAABub25lL2h0bWxfcHVibGlzaGluZ19zZXR0aW5ncy54bWzdV01PGzEQvedXWFtxbLaolwolQTQfalRIEBsonJCzdrIjvPbWH0nDr+94nYRAA10oEaiHKNnxzJvxm/FztnH4KxdkxrUBJZvRfv1TRLhMFQM5bUbno97HLxExlkpGhZK8GUkVkcNWrVG4sQCTJdxadDUEYaQ5KGwzyqwtDuJ4Pp/XwRTaryrhLOKbeqryuNDccGm5jgtBF/hlFwU30RKhAgB+ciWXYa1ajZBGQDpRzAlOgDWjARb7zeYiioPDmKY3U62cZG0llCZ6Om5GH9rdzn7n88ongHQg59KzYVpo9GZ7QBkDn5+KBG45yThMMywUuZoDs5n/FXvvRvwnRokctkw9Rlvh3qVdguOCcjrly2RoodbSNMN4a1oTKgxvxJumlRt4BmlqYYaV3YWHeidOiMQVhdK2ZbVDiAfGFUr8CExjojaSLZ/JWAmktiwKpyQfczagOc7EaU9GZEJzEItmNCy4JAmV2FGwVEC6jjBubCzYspO9pfeRBirIuQQcOU5OkuguZ9hKmlFt+GYtqxXj+UxbP5QTjCyUIwJuOLGKIKcux18ZJ5vEk4lWeWkV1FhiBGDGGfA5Z4clQUvAxxJdYYrcYSTOXyG4DRl+OrglYz5RGnE5neG0oh1MwK8/C7igxtyB0lWNe8lxv9O97g863cs9v0HKZlSmzwTHIeJ5YXeCTxdEKruKQzpS6gwvm8KAlWtV9lZ/eRvWc4x9fqVu3MM3kDtBXxN+TcgG9A5bvpssz2n8XyuonDajs/Kg+8NbQuMRB2xJwMSFFNUK5FL3KgCmVBIlxYLQFKXYeNmYgXIGLUEgArR5eYUhHse0fJrCDEVSacb105BsIVEo057SuW8mI/7Sa0ad9gg5G3XPjtqj/kV/dHU96l6Owh20Do+3qmcj9lK+Xdn9VfFQ2Mdvp+ynZ92LKoQPcO+VGtNNKsENq3gNv1fxOgtX0enGNVSpBJSWaTgqKC4CcsDev6NB2foXAJ6clDBbrzwo7+B4/Pe73tprs00WSMJz8EG71ofKBCTdk/7X4XFnp0xANSredhT+lYnwtHoliu+9tjTire83NbTff0ls1X4DUEsDBBQAAgAIAKe9ilOOc/b6agAAAOUAAAAaAAAAbm9uZS9odG1sX3NraW5fc2V0dGluZ3MuanOr5lIAAqUcJQUrhWowG8xPKi0pyc/TS87PK0nNK9HLyy/KTQSrUVJ2AwMlHZyK88tSiwgoTUtMTkUx1NTIwskFp0qEiSZO5i7OlsjqChLTU/WSEpOz04vyS/NSIMqcXV0MXYyVwKpquWoBUEsDBBQAAgAIAKe9ilO8fTX3SgAAAEkAAAAXAAAAbm9uZS9sb2NhbF9zZXR0aW5ncy54bWyzsa/IzVEoSy0qzszPs1Uy1DNQUkjNS85PycxLt1UKDXHTtVBSKC5JzEtJzMnPS7VVystXUrC347LJyU9OzAlOLSkBKizWt+MCAFBLAwQUAAIACACqvYpTnF4yCBQGAAA3FwAAJgAAAHVuaXZlcnNhbC1uby12aWRlby9jb21tb25fbWVzc2FnZXMubG5nrVjbbuM2EH0vsP9AGAjQAtvsboFdFEXiBS0xsRBZ9Ep0vGlRCIxE20Qk0dXFifvUr+mH9Us6pGTH3gskJXmwYVGeM0PynJkhzz4+pAnaiLyQKjsfvDt9O0Aii1Qss+X5YMYufv51gIqSZzFPVCbOB5kaoI/DVz+cJTxbVnwp4PerHxA6S0VRwGMx1E+Pz0jG54PpKMSWRYLAGbkkxDPboaGHfR8zh3qhi0fEHQxxFUuFMp7nvIRgzt40CO2AUxffED8MLAKgGpqyMJhNp9RnxB4M2UqgQqZVYnCRLFCmSlRU67XKSxEjmaES/sKjCDzIW5nIcotSFYseIQRXjheCezO/ZthxHXYTTqhNBkOS8dsEwohyITKUCx6L/Dk+POpPsNuA27J4IfSpTwLiMVjM6ZgyOhhOc1GIrAS49UqVqg+e69gQZ0gvQovOPDYYBomMBTr5NCOB2XdvNhkR/wSpBTphlMF0dq+Ckx6OrsHPN+h0Dc6eRqc5hgWYYP+qXhPLJzBgh3OHjQdDC1ZXk+Zeliskg3UOQkFiw5OqZlcjpTZ3I2xdhYyGeDoNRzPGHuMe8eiuzdqikyn2bkKXXtJw5FxCWCpd82yLXLVUP/7y4cPDu/cffuoFEwCf3GMgZJDev+0A5DGfuiGgETf0yGfYbf3dz47OmOt4wOfmRz9roO418BW+W+1mvg8kbxjqBCZf6LVwickXN6pCK74RqFRoI8W9yQ4gApmDxAyH4UWkYCCrWhVm0wkGEoGumO9YmqAgBJXn29d10qnKlcrBXYHiWsWx8alZpd+va/3V3FI6UUH6ilXKZXba7nruuRTbhmQTYDe+hMVl+0kB0hG8ofRGy+Y1uLjPEsVjtICUgiQNEF+vExk1KbTh/TTh29YofDx3vEsgO3UDSF/2bkQnxRjZOdeT7Yni44D4AJDzQuRPsA0N1405wknSD2HsXI5d+DAdwlguVwl8yr5xTAkwYSpaM0WTjnEQzKlv60XT2ZijNS+Ke5XHRyw93M82YMezKAjBYgfgulTugYEfElqBPBdR2Q4GUWLD70ZXMFUgYMhMMtCSSquiBNmk60SUwkQr9VR4ZCh1KxYK9JUIvqm5D96N2Fpp7uKZZ43DEdunUJdXWbTqaAfi/KY+DtVQAU0OOd8aU4MWjuhnyC6QDGkfC3oFOfCqj8UNCWCRSdBm4+Fr57Iuk5D3dklpl/QirnNMsm1aIc2mjVRVASN6SSA1mR0pTvu5CQjUdY852P1Obq1Rd33YUm6giQECirzVEaR7i9haVJ9mzu/hBXZcU6m/pB7fmp6PxxueRQLIFnG9p1t4F8vYvNO0N/7/quTfiJdNqj9pqoRnk88nfeM5KizfUQQvS5GuyzbXesGa8J8ShZb4d0PoMvWn+d+35C+yMwdN/LP35+iw0GePWoN45kp1362XjqTp/Ak0LLo4Qo+RdLcaa7cjh+qK2H7ueLRzvIujY4aTLVR3a482AJ5CT8UIxrDGJvIAWp0UqlB3W3P2OAzfnDq628/JKHAYVJ25uC1k2erZ6LlzfTVyfnphPehZj4oNc5gLIXsAuNwfqROZQvxxB8zZhOxWoC4RRzOZqyqJjfwTeWfKBKxtlYqvu+FFrlIzmvBiR/+6TH18ThT15Pza6bRHP7VXcOf9ORDw03cpINiHNsbCnqV7H0urPeloBPLRS+GyYNc6gY5SXkYrKMcLVWVxR6D6CGaTCwxgzZwDwfP2LqwB+CKMehQ1o7/1AtEdHSRRsgf7w1OlKP7sDaKnsceoLy9K8VC2A81GhkVBSC8uoJNbLNosGB4dh2weulg1R+WdXceTM3OA/S9yJOV1UUxVCkOn7X6Zvq4zZMGMYWs8Af0FRm6qyqHp7IOwo5tFZz4c6RrlWgAEDQSTZSIQeeBab31Q9cUPZGZzSBsMJzy/g7TOlEp6xWY2UMup7DenxzuQqkxk1ivy5xVVPWHmTENs2+ZCCFYSzvt3dQ8Rw4Ezam6GErXsDGaNsQdV4ws8EcuyL6BPyP7CR19qmAsEV3F9Uf3fP/+22deXhE1OhrRXPz8mvc3XdXv/VJgr7rM3Bzfe/wNQSwMEFAACAAgAqr2KUxUeYBujAAAAfwEAADcAAAB1bml2ZXJzYWwtbm8tdmlkZW8vcGxheWJhY2tfYW5kX25hdmlnYXRpb25fc2V0dGluZ3MueG1sdZBBCoMwEEX3nsIbCF2HQNelRagXGHGUQJIJmVHw9k1EbWnTZd77P8OMYhQxfmJd1bWCWegpEEVLnFE173e2DAtevXEghnzCgrznSiY3LFFoIzJ62ZQewXLK//BjeGthPT/iI14w5UJnHOpLqbCZXPKwmGlj3RpQjxHTgC+Yc+iht3jDtSeIw+MM7Bv/1bmbNpsd3mlAHSK5IKr5QFW613H0F1BLAwQUAAIACACqvYpTSzOGii8FAABoHQAAMAAAAHVuaXZlcnNhbC1uby12aWRlby9mbGFzaF9wdWJsaXNoaW5nX3NldHRpbmdzLnhtbOVZ23LbNhB991dg2MljLDuxm8QjyaNI1FgT3SrSSTydjgciVyJqEGABUI7y1K/ph/VLuhAtWvIVSiJPmjx4ZIJ7zi72hiVZPf6UcjIDpZkUNW9/d88jICIZMzGteadh+/lrj2hDRUy5FFDzhPTIcX2nmuVjznQSgDEoqgnSCH2UmZqXGJMdVSqXl5e7TGfK3pU8N8ivdyOZVjIFGoQBVck4neOPmWegvSsGBwL8S6W4gtV3dgipFkw9GeccCIvRcsHspihvc6oTr1KIjWl0MVUyF3FTcqmImo5r3i9Nv7XfermUKahaLAVhfaLruGiXzRGNY2atoDxgn4EkwKYJmru/d+CRSxabpOa93HtheVC+cptnwV5snlqepkQvCHOlIAVDY2pocVloVDABheEAXTcqByRdW1uRNPDJlAvFUjwXNGVRiHeI9VXNa4XnI7/tj/x+0z8/HXULU50RYSfs+k6YoNtp+ef9QegH5ydhr7sxKPQ/hhuANrXMmX448gO/H/qj87edwYYId6OuMX6v0eluiPngvw064aaa+o3eppDhyaDvhjk5G/qjbqf/7jwcDLphZ3iNWuTwSrZWK+uJX8UCkblaTW+T5OlYUMax2dzIcQ0G2xWnagqhbDOsxgnlGjzyZwbT33LKmZnbCsWudgGQNXQGkRnZ6qt5tqK8a7qCEA3Dkixr+/BNWdqvXq9tvVJov97WnVZWy2Y3TKSRT2z9/t5haf6bg4fNv8fQKjWGRgk2MbPsQasrSylmkTQybIYdEm5sc5JzHuRZJpW5bmOri6UR99BUJ1KsRd5ek7HkcekxSMcQ92kKK60/uGCijZL7HplgjnL05SADQQIq8LhhBv0blQQ6H2vDzOKYaV9JNxSjnCAfnodAesEtf0cJVXotKcvQ2hYf1X/vSwP6j8LdxdK9ogFnqMWWhpO8L2LSUvQSj0cX8SEIF7ETzBxusweUkxGK6g0kSYNzJ+EU68hF8AOMNTPgJCpzHpO5zAlnF+hnSTDj8xT/S4CsHstkomS6WMXRwRC9CMuMwSXExy6KzlBFmiMS55SMgyk0/JWzz2QME6mQF+gMw4brTBf8uxsRZ1Tra1K6tPFZcbh1+i3/4zO7QRrPKA4Km5FjeUOama3w0zkR0ixx6I6I5pgVNigxixf3XPa2++VhKDsMxvkbRWONX7M05/Rb0pcOWaHeYsi3o2WTwD9qgbPahM4WhW6Ld0GNJc4wJAUn3ojwdGAiB1fCiAoiBZ8TGuGAom3bmDGZa1wpGkRBrb/cwgKPabq4muJJhhpVDMqJcm//xcuDw19fvX5ztFv59+9/nj8IuhrdhpxadcXs1nxw4HdG3ni4eAR3zxDvhroxyj8Cunegd8ZtauYDw70z8o4R3xl7c9B3Bt4a9x9BPjD038K2pUpt14lvxfPu5z8HeMca3WiGnfed8OwOgkUp3B7YqhU7TN49Wy5m7O91tAz8xqh5QjBcp90wOHJpD32JndhECTaYiX0J4oIZnIYYU9+J3obOaRYd+e+dCDGITp3UTW1/4LThdy5So2J2HK7MjU4m4CwwLc42nAY4S3F4jZ+ss39Nn3Wqy2/corfWuv4f7eerH22L/rWl9gNURcnWUvfnOCC2GaAf2O3f9zufH/nFzGj5ctZFuEfVBSgSSsmd5IfLV5CkIybSBREAkBQfst0cGMOTtqv1xA/8XuftoNv6CY6G79SDxVX52WHtO0P5/nv9w5y9kzLBUnSrfTAvv+bVDw/2qpW7b+3sINv619H6zn9QSwMEFAACAAgAqr2KUw57xyBlAwAAlwwAACoAAAB1bml2ZXJzYWwtbm8tdmlkZW8vZmxhc2hfc2tpbl9zZXR0aW5ncy54bWyVV9tO4zAQfecrqu47XQq7BSlU6g0JbRfQ0u2720xbq44d2U7Z/v2OL0mcNiGFCAnPnGPP5XgsIrWnvHMAqajgj91+d3jV6UTrTErgegFJyoiGDo0fu09/5/Nuz7kFE/IdtKZ8q4wlt1ngKtNa8Ou14Br3uOZCJoR1h9+e7E/Us8g2lsCQLuVsyBrKY37078fTiyj+jLvxYDp5aCKsRZISfpyLrbhekfV+K0XGYxParfmaaLtjCpJRvm+NiFGlnzUklZhmN7P+rH8ZJZWgFJiQHqaj/uhnK4uRFbAi+8Hd/d3oQk551OeNOaEdqKLa0gb9we3gromWki1UizyZTW+mt814jrtXu/JpXI6g4Z9uzRyFfwT5pc1FmqVf0UgqxdYU9IQzMF8rhwkS4/VDwvTBfK0Ek5A5qFWQitEY2yBk7KT43XxN4KZa+j/DIRGZuy0FezNNOJkeRiErBkMtM4h6+cr51E58vGYaLxMMN4QpBISmEvSGGb6RTOXbVG0l7g98UB4HIG8oEUvBsgQmLt4AWLWX+MlkbOdKGF9hCwKUcPDGIMLSWCJfsKxnyMBYIt9Nt145O57BTz2Ok+thTHwzP68+eoETXOb1yle515w0N7dcBUd7Q45JRAxDK6sFTcB0LepZmwupdxZTxMmBbonGN+m3wa2ONhkV9U4cXmn1uoo01Qzq5LYWmVQYDLqXPlvfuRqPo7iHQ430HDY6R1eNZVPMaxFqwa7ble63K+rm1h2Nb8ljNyFyD3IhBFPdjufh/cNt3Kt8zjDTGt9SkM98Iy7kcKEh3N8m0QQW7gpeCidak/UuwZCaMigq6hpb37/IH1vXWJ4lK5Az1AOFXJBVm8Pt6HbH8FcvKXxAXCU0OB1T73A7Tmih98DgBQBErnf5bXAL50kypimDA+QzJTDYhJsyixSqvy5fI66qJAPLRXr0I6gUSoirOmoIS4yrnuE87ZrXZKVsZpWJkg/3cqRUxn0+JY1YwwFp115JlY3RX1dB7FWlnCTT4l0Tqf2m5drnTg4w4jSxAwgdwfE1HsdhQqS+KtaZV+vMXoZgHq1iM5UTajxNFDNmh/06ivWcztgFXs/hRgKE89Uar4IX4BccV4LI+KWAVJ6EGrdjY474aNpxjYM+SXXUC0yuOUUb8G/8h2T4H1BLAwQUAAIACACqvYpT+uc3TioFAADyHAAALwAAAHVuaXZlcnNhbC1uby12aWRlby9odG1sX3B1Ymxpc2hpbmdfc2V0dGluZ3MueG1s3VndUts4FL7nKTTe6WUJ9GfbMglMmpjB0/xtbNoyOzuMYp/EWmTJK8mh6dU+zT7YPskexcQkEEDpEjrtBRMsn+/T0fm3XT/6knEyBaWZFA1vf3fPIyBimTAxaXin0fHztx7RhoqEcimg4QnpkaPDnXpejDjTaQjGoKgmSCP0QW4aXmpMflCrXV5e7jKdK3tX8sIgv96NZVbLFWgQBlQt53SGP2aWg/auGBwI8C+T4gp2uLNDSL1k6sqk4EBYgpoLZg9F+YnJuFcrpUY0vpgoWYikJblURE1GDe+Xlt/eb79cyJRMbZaBsCbRh7hol80BTRJmlaA8ZF+BpMAmKWq7v/fKI5csMWnDe7n3wvKgfO02z5y9PDu1PC2JRhDmaoMMDE2ooeVluaOCMSj0BuhDowpA0pW1JUkDX0y1UC4lM0EzFkd4h1hTNbx2dD70j/2h32v556fDTqmqMyIKoo7vhAk7Qds/7/UjPzw/ibqdjUGR/znaALSpZs70g6Ef+r3IH56/D/obItyVusb43WbQ2RDzyX8fBtGmO/Wa3U0hg5N+zw1zcjbwh52g9+E86vc7UTC4Rs1jeCla67XVwK9jgshCLYe3SYtsJCjjWGtuxLgGg9WKUzWBSB4zzMYx5Ro88mcOk98KypmZ2QzFonYBkDd1DrEZ2uxreDajvGu6khAVw5Sscvv1uyq137xdOXqt3P36WGu1rFe1bpBKI59Y+/2915X6717dr/4ditapMTROsYiZRQ1aXllIMYuksWFTrJBw45jjgvOwyHOpzHUZW16slLiDpj6WYsXz9pqMJE8qi0E2gqRHM4y/wbHwyBiDkqPx+jkIElKB7YUZNGhcIXQx0oaZeVs5vpJuKkY5wdaB/Q9IN7xl4DilSq9EYeVLW9Pjw9970oD+o7RvuXSnaMgZ7mJzwUneFwlpK3qJ7dBFfADCRewEQ4XbcAHlpISiegNJ0uTcSTjDxHER/AQjzQw4icqCJ2QmC8LZBdpZEgzxIsP/UiDLfZiMlczmq5xqQ/TcLVMGl5AcuWx0hltkBSJxLsk5mHKHvwr2lYxgLBXyAp2i23Cd6ZJ/dyPinGp9TUoXOj4ru1nQa/ufn9kD0mRKcTLYjBzzGbLcbIWfzoiQZoFDc8S0wKiwTklYMr/ncrbdb3dDVVLQz4/kjRV+zbKC08ekrwyyRL1Fl29nl00c/6AGztumdDpPdJu8c2pMcYYuKTnxRoyNg4kCXAljKogUfEZojBOJtmVjymShcaUsECW1/nYNSzyG6fxqgg8tuKNKQDlR7u2/ePnq9a9v3r472K39+/c/z+8FXc1qA07tduWw1rp3wndG3niaeAB3x9Tuhroxuz8AunOCd8ZtquY907wzcs1M74y9Odk7A2/N9w8g75nyb2GPpcps1Ulu+XP9A58DPLBKN1tR8DGIztYQzFPh9sBWr9npcf0wOR+qb8ySo+83TIZ+c9g6Ieig004UHrgUhJ7E2mviFEvK2L7ncMH0TyP0ou9Eb53lNH0O/Y9OhOg2p9rptm2v73TgDy5Sw3JaHCxNik4qYPeflN0M+z9nGY6ryZPV8v9TWZ0y8ZGL8taK1Y9RcNY+vbJ7K05Zo7ZUcICqON1asP7ATeD7+eQntvTa6NfrGi4JIWMW9ESd92d+1zJcvGB1Ee5SdQGKRFJyJ/nB4jUiCcRYuiBCAJLhc7ObARN40uq0GvSh3w3e9zvtrUY/cwv/H6LkPK75yqvqu8HKh4LqBfbql7UdXF/9Tnm48x9QSwMEFAACAAgAqr2KU+xMWVK2AQAAegYAACgAAAB1bml2ZXJzYWwtbm8tdmlkZW8vaHRtbF9za2luX3NldHRpbmdzLmpzjZRRT4MwEMff9ykWfDWLMpTNtzkwWeKDiXszPhR2Y2Sl17QdOo3fXco2LXDo6Av98+v/eld6n4Nh9XipN7wbftbv9fypOa81sJpRO7hs6rxHL6zuaZ6vYJkXwHMBXgspT0t/5K9fgjL2RG2a7J+trXb8PLRf1oxrF5eEhSI0TWglob0R2jsV+KOR2TGrQ0ZOmZOdMShGKQoDwowEqoLVjHfxUD9ugi0YS1D/oGuWQsP0xp/cR73kr2NwH0bzqculWEgm9o+Y4Shh6TZTuBOrY/yxHS692UtQ1YFv+8LyXJuFgaIdOL6O/djvJ6UCreEYdxrN/NktCXOWAHcTCoNJMPsDbRh3C9qiy1zn5kSHfjgOA5eWLINOleZxdB2Nm5iovDrV7AQ/cAbeTV8ykrM9qHOsUO7kGQcoFWa2Il00tINEObJVLrIDF03tIDm7WWvb92/UHWOUoFr9/BVXdrhMpxiNa4ata7Yhbm3R11zO6AyGvNy6FfWR6gucEqm4SGiSWlySmzHtTmPnL1XaTG1BLRF51TztoYCumgmohVijFZgxLN0UlVal8+o2CnLn6dk5trY5+PoGUEsDBBQAAgAIAKq9ilO45zzyXgAAAGMAAAAlAAAAdW5pdmVyc2FsLW5vLXZpZGVvL2xvY2FsX3NldHRpbmdzLnhtbA3KvQ5AQAwA4N1TNN39bQbHZrTgARoakfRacUd4e7d9w9f2rxd4+AqHqcO6qBBYV9sO3R0u85A3CCGSbiSm7FANoe+yVmwlmTjGFAOcQh9fM/uEyCP5NIdbBMsu+wFQSwECAAAUAAIACACnvYpTXK2x+KEDAADvDAAAGAAAAAAAAAABAAAAAAAAAAAAbm9uZS9jb21tb25fbWVzc2FnZXMubG5nUEsBAgAAFAACAAgAp72KUxUeYBujAAAAfwEAACkAAAAAAAAAAQAAAAAA1wMAAG5vbmUvcGxheWJhY2tfYW5kX25hdmlnYXRpb25fc2V0dGluZ3MueG1sUEsBAgAAFAACAAgAp72KUx9UimowAwAAxw4AACIAAAAAAAAAAQAAAAAAwQQAAG5vbmUvZmxhc2hfcHVibGlzaGluZ19zZXR0aW5ncy54bWxQSwECAAAUAAIACACnvYpTcVeUnRUBAADRAgAAHAAAAAAAAAABAAAAAAAxCAAAbm9uZS9mbGFzaF9za2luX3NldHRpbmdzLnhtbFBLAQIAABQAAgAIAKe9ilPXm3CWKwMAAG8OAAAhAAAAAAAAAAEAAAAAAIAJAABub25lL2h0bWxfcHVibGlzaGluZ19zZXR0aW5ncy54bWxQSwECAAAUAAIACACnvYpTjnP2+moAAADlAAAAGgAAAAAAAAABAAAAAADqDAAAbm9uZS9odG1sX3NraW5fc2V0dGluZ3MuanNQSwECAAAUAAIACACnvYpTvH0190oAAABJAAAAFwAAAAAAAAABAAAAAACMDQAAbm9uZS9sb2NhbF9zZXR0aW5ncy54bWxQSwECAAAUAAIACACqvYpTnF4yCBQGAAA3FwAAJgAAAAAAAAABAAAAAAALDgAAdW5pdmVyc2FsLW5vLXZpZGVvL2NvbW1vbl9tZXNzYWdlcy5sbmdQSwECAAAUAAIACACqvYpTFR5gG6MAAAB/AQAANwAAAAAAAAABAAAAAABjFAAAdW5pdmVyc2FsLW5vLXZpZGVvL3BsYXliYWNrX2FuZF9uYXZpZ2F0aW9uX3NldHRpbmdzLnhtbFBLAQIAABQAAgAIAKq9ilNLM4aKLwUAAGgdAAAwAAAAAAAAAAEAAAAAAFsVAAB1bml2ZXJzYWwtbm8tdmlkZW8vZmxhc2hfcHVibGlzaGluZ19zZXR0aW5ncy54bWxQSwECAAAUAAIACACqvYpTDnvHIGUDAACXDAAAKgAAAAAAAAABAAAAAADYGgAAdW5pdmVyc2FsLW5vLXZpZGVvL2ZsYXNoX3NraW5fc2V0dGluZ3MueG1sUEsBAgAAFAACAAgAqr2KU/rnN04qBQAA8hwAAC8AAAAAAAAAAQAAAAAAhR4AAHVuaXZlcnNhbC1uby12aWRlby9odG1sX3B1Ymxpc2hpbmdfc2V0dGluZ3MueG1sUEsBAgAAFAACAAgAqr2KU+xMWVK2AQAAegYAACgAAAAAAAAAAQAAAAAA/CMAAHVuaXZlcnNhbC1uby12aWRlby9odG1sX3NraW5fc2V0dGluZ3MuanNQSwECAAAUAAIACACqvYpTuOc88l4AAABjAAAAJQAAAAAAAAABAAAAAAD4JQAAdW5pdmVyc2FsLW5vLXZpZGVvL2xvY2FsX3NldHRpbmdzLnhtbFBLBQYAAAAADgAOAIgEAACZJgAAAAA="/>
  <p:tag name="ISPRING_LMS_API_VERSION" val="SCORM 2004 (2nd edition)"/>
  <p:tag name="ISPRING_ULTRA_SCORM_COURCE_TITLE" val="Section 3.4 Rate of Change problems"/>
  <p:tag name="ISPRING_CMI5_LAUNCH_METHOD" val="any window"/>
  <p:tag name="ISPRING_SCORM_ENDPOINT" val="&lt;endpoint&gt;&lt;enable&gt;0&lt;/enable&gt;&lt;lrs&gt;http://&lt;/lrs&gt;&lt;auth&gt;0&lt;/auth&gt;&lt;login&gt;&lt;/login&gt;&lt;password&gt;&lt;/password&gt;&lt;key&gt;&lt;/key&gt;&lt;name&gt;&lt;/name&gt;&lt;email&gt;&lt;/email&gt;&lt;/endpoint&gt;&#10;"/>
  <p:tag name="ISPRINGCLOUDFOLDERID" val="1"/>
  <p:tag name="ISPRINGONLINEFOLDERID" val="1"/>
  <p:tag name="ISPRING_OUTPUT_FOLDER" val="[[&quot;\uFFFDʾ\&quot;{58857F64-F778-46F3-A3E4-9740F72F057B}&quot;,&quot;C:\\Users\\Danny\\OneDrive - SD41\\Website&quot;]]"/>
  <p:tag name="ISPRING_PUBLISH_SETTINGS" val="{&quot;commonSettings&quot;:{&quot;webSettings&quot;:{&quot;useMobileViewer&quot;:&quot;T_FALSE&quot;},&quot;lmsSettings&quot;:{&quot;useMobileViewer&quot;:&quot;T_FALSE&quot;},&quot;cloudSettings&quot;:{&quot;useMobileViewer&quot;:&quot;T_FALSE&quot;},&quot;ispringLmsSettings&quot;:{&quot;useMobileViewer&quot;:&quot;T_FALSE&quot;},&quot;playerId&quot;:&quot;universal-no-video&quot;},&quot;advancedSettings&quot;:{&quot;enableTextAllocation&quot;:&quot;T_TRUE&quot;,&quot;viewingFromLocalDrive&quot;:&quot;T_TRUE&quot;,&quot;contentScale&quot;:75,&quot;contentScaleMode&quot;:&quot;SCALE&quot;},&quot;accessibilitySettings&quot;:{&quot;enabled&quot;:&quot;T_FALSE&quot;},&quot;compressionSettings&quot;:{&quot;imageSettings&quot;:{&quot;jpegQuality&quot;:70,&quot;optimizeImageForResolution&quot;:&quot;T_FALSE&quot;},&quot;audioQuality&quot;:70,&quot;videoQuality&quot;:65},&quot;protectionSettings&quot;:{&quot;watermarkEnabled&quot;:&quot;T_FALSE&quot;,&quot;watermarkPosition&quot;:&quot;MIDDLE_CENTER&quot;,&quot;openWatermarkUrl&quot;:&quot;T_FALSE&quot;,&quot;openWatermarkWebPageInNewWindow&quot;:&quot;T_FALSE&quot;,&quot;displayAfterEnabled&quot;:&quot;T_FALSE&quot;,&quot;displayUntilEnabled&quot;:&quot;T_FALSE&quot;,&quot;domainRestrictionEnabled&quot;:&quot;T_FALSE&quot;,&quot;enablePassword&quot;:&quot;T_FALSE&quot;},&quot;videoSettings&quot;:{&quot;videoCompressionSettings&quot;:{&quot;audioQuality&quot;:70,&quot;videoQuality&quot;:75},&quot;secondsOnEachSlide&quot;:5,&quot;hostingSettings&quot;:{}},&quot;ispringOnlineSettings&quot;:{&quot;onlineDestinationFolderId&quot;:&quot;1&quot;},&quot;cloudSettings&quot;:{&quot;onlineDestinationFolderId&quot;:&quot;1&quot;},&quot;wordSettings&quot;:{&quot;printCopies&quot;:1}}"/>
  <p:tag name="ISPRING_SCORM_RATE_QUIZZES" val="0"/>
  <p:tag name="ISPRING_CURRENT_PLAYER_ID" val="universal-no-video"/>
  <p:tag name="ISPRING_PRESENTATION_TITLE" val="Section 3.4 Rate of Change problems"/>
  <p:tag name="ISPRING_FIRST_PUBLISH"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198</TotalTime>
  <Words>1445</Words>
  <Application>Microsoft Office PowerPoint</Application>
  <PresentationFormat>On-screen Show (4:3)</PresentationFormat>
  <Paragraphs>87</Paragraphs>
  <Slides>19</Slides>
  <Notes>17</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8" baseType="lpstr">
      <vt:lpstr>Arial</vt:lpstr>
      <vt:lpstr>Calibri</vt:lpstr>
      <vt:lpstr>Cambria Math</vt:lpstr>
      <vt:lpstr>Centaur</vt:lpstr>
      <vt:lpstr>Century Schoolbook</vt:lpstr>
      <vt:lpstr>Wingdings</vt:lpstr>
      <vt:lpstr>Wingdings 2</vt:lpstr>
      <vt:lpstr>Oriel</vt:lpstr>
      <vt:lpstr>Equation</vt:lpstr>
      <vt:lpstr>Section 3.4 Rate of Change problems </vt:lpstr>
      <vt:lpstr>Speed TIME Distance (STD)</vt:lpstr>
      <vt:lpstr>PowerPoint Presentation</vt:lpstr>
      <vt:lpstr>PowerPoint Presentation</vt:lpstr>
      <vt:lpstr>PowerPoint Presentation</vt:lpstr>
      <vt:lpstr>Key Concepts with STD:</vt:lpstr>
      <vt:lpstr>PowerPoint Presentation</vt:lpstr>
      <vt:lpstr>PowerPoint Presentation</vt:lpstr>
      <vt:lpstr>PowerPoint Presentation</vt:lpstr>
      <vt:lpstr>PowerPoint Presentation</vt:lpstr>
      <vt:lpstr>PowerPoint Presentation</vt:lpstr>
      <vt:lpstr>PowerPoint Presentation</vt:lpstr>
      <vt:lpstr>STD Questions with Charts and Algebra</vt:lpstr>
      <vt:lpstr>PowerPoint Presentation</vt:lpstr>
      <vt:lpstr>PowerPoint Presentation</vt:lpstr>
      <vt:lpstr>PowerPoint Presentation</vt:lpstr>
      <vt:lpstr>PowerPoint Presentation</vt:lpstr>
      <vt:lpstr>Q4: Two students are standing on a bridge 2/7 of the distance from one end.  A train from afar is coming at 60km/h.  One student runs to the beginning of the bridge and misses the train.  The other student runs to the end of the bridge and also misses the train.  If both students are travelling at the same speed, what is their speed?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Section 3.4 Rate of Change problems</dc:title>
  <dc:creator>Danny Young</dc:creator>
  <cp:lastModifiedBy>Danny Young</cp:lastModifiedBy>
  <cp:revision>23</cp:revision>
  <dcterms:created xsi:type="dcterms:W3CDTF">2011-06-27T16:11:13Z</dcterms:created>
  <dcterms:modified xsi:type="dcterms:W3CDTF">2026-01-15T06:56:54Z</dcterms:modified>
</cp:coreProperties>
</file>